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hgcNUQTEdp9PyPksFXKG1rxoQu5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aws.amazon.com/rekognition/latest/dg/rekognition-dg.pdf"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u-west-1.console.aws.amazon.com/frauddetector/home?region=eu-west-1#"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 name="Google Shape;5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5406b3e4b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5406b3e4b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f38e92a32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9f38e92a32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5406b3e4b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5406b3e4b6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406b3e4b6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5406b3e4b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406b3e4b6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5406b3e4b6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f38e92a32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9f38e92a32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7f50d78b67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g7f50d78b6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5406b3e4b6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406b3e4b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5406b3e4b6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406b3e4b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406b3e4b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5406b3e4b6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p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f38e92a32_0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9f38e92a32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ed80d328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9ed80d3280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5406b3e4b6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3" name="Google Shape;223;g5406b3e4b6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406b3e4b6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406b3e4b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ed80d3280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9ed80d3280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f38e92a32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3" name="Google Shape;253;g9f38e92a32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ed80d3280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9ed80d3280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406b3e4b6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5406b3e4b6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406b3e4b6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4" name="Google Shape;274;g5406b3e4b6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f38e92a32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9f38e92a3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9917434f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 name="Google Shape;65;ga9917434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406b3e4b6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5406b3e4b6_0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ed80d3280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9ed80d3280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406b3e4b6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7" name="Google Shape;307;g5406b3e4b6_0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406b3e4b6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4" name="Google Shape;314;g5406b3e4b6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5406b3e4b6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7" name="Google Shape;327;g5406b3e4b6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5406b3e4b6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4" name="Google Shape;334;g5406b3e4b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06b3e4b6_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5406b3e4b6_0_2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406b3e4b6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5406b3e4b6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9d91d66a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9d91d66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b180f354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b180f35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994ec21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994ec2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930b9d02e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8930b9d02e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u="sng">
                <a:solidFill>
                  <a:schemeClr val="hlink"/>
                </a:solidFill>
                <a:hlinkClick r:id="rId2"/>
              </a:rPr>
              <a:t>https://docs.aws.amazon.com/rekognition/latest/dg/rekognition-dg.pdf</a:t>
            </a:r>
            <a:r>
              <a:rPr lang="en-US"/>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5406b3e4b6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5406b3e4b6_0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9ed80d328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9ed80d328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9f38e92a32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9f38e92a32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9f38e92a32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9f38e92a3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5406b3e4b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406b3e4b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5406b3e4b6_0_2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406b3e4b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994ec21d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994ec21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a994ec21d0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a994ec21d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b180f354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b180f354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f38e92a32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g9f38e92a32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5406b3e4b6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406b3e4b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b180f354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b180f35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b180f3547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ab180f35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b180f3547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b180f35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b180f3547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b180f35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b180f3547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b180f35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b180f3547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ab180f35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5406b3e4b6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406b3e4b6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5406b3e4b6_0_2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406b3e4b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406b3e4b6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406b3e4b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406b3e4b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406b3e4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5406b3e4b6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406b3e4b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5406b3e4b6_0_2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406b3e4b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https://eu-west-1.console.aws.amazon.com/frauddetector/home?region=eu-west-1#</a:t>
            </a:r>
            <a:r>
              <a:rPr lang="en-US"/>
              <a: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5406b3e4b6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406b3e4b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5406b3e4b6_0_3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406b3e4b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5406b3e4b6_0_3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406b3e4b6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406b3e4b6_0_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406b3e4b6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5406b3e4b6_0_3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406b3e4b6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5406b3e4b6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406b3e4b6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994ec21d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994ec21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7ed41fda97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7ed41fda97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ed80d328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9ed80d328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9f38e92a32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9f38e92a3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f38e92a32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f38e92a3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pic>
        <p:nvPicPr>
          <p:cNvPr id="12" name="Google Shape;12;g766cd834cd_0_6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 name="Google Shape;13;g766cd834cd_0_67"/>
          <p:cNvSpPr txBox="1"/>
          <p:nvPr>
            <p:ph type="ctrTitle"/>
          </p:nvPr>
        </p:nvSpPr>
        <p:spPr>
          <a:xfrm>
            <a:off x="3836832" y="1597819"/>
            <a:ext cx="4975500" cy="11025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g766cd834cd_0_67"/>
          <p:cNvSpPr txBox="1"/>
          <p:nvPr>
            <p:ph idx="1" type="subTitle"/>
          </p:nvPr>
        </p:nvSpPr>
        <p:spPr>
          <a:xfrm>
            <a:off x="3836831" y="2788538"/>
            <a:ext cx="4975500" cy="1314300"/>
          </a:xfrm>
          <a:prstGeom prst="rect">
            <a:avLst/>
          </a:prstGeom>
          <a:noFill/>
          <a:ln>
            <a:noFill/>
          </a:ln>
        </p:spPr>
        <p:txBody>
          <a:bodyPr anchorCtr="0" anchor="t" bIns="45700" lIns="91425" spcFirstLastPara="1" rIns="91425" wrap="square" tIns="45700">
            <a:noAutofit/>
          </a:bodyPr>
          <a:lstStyle>
            <a:lvl1pPr lvl="0" algn="l">
              <a:lnSpc>
                <a:spcPct val="100000"/>
              </a:lnSpc>
              <a:spcBef>
                <a:spcPts val="560"/>
              </a:spcBef>
              <a:spcAft>
                <a:spcPts val="0"/>
              </a:spcAft>
              <a:buClr>
                <a:srgbClr val="000000"/>
              </a:buClr>
              <a:buSzPts val="2800"/>
              <a:buNone/>
              <a:defRPr b="0" sz="2800">
                <a:solidFill>
                  <a:srgbClr val="000000"/>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pic>
        <p:nvPicPr>
          <p:cNvPr id="16" name="Google Shape;16;g766cd834cd_0_7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 name="Google Shape;17;g766cd834cd_0_7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g766cd834cd_0_7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g766cd834cd_0_7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Two Content" type="twoObj">
  <p:cSld name="TWO_OBJECTS">
    <p:spTree>
      <p:nvGrpSpPr>
        <p:cNvPr id="20" name="Shape 20"/>
        <p:cNvGrpSpPr/>
        <p:nvPr/>
      </p:nvGrpSpPr>
      <p:grpSpPr>
        <a:xfrm>
          <a:off x="0" y="0"/>
          <a:ext cx="0" cy="0"/>
          <a:chOff x="0" y="0"/>
          <a:chExt cx="0" cy="0"/>
        </a:xfrm>
      </p:grpSpPr>
      <p:pic>
        <p:nvPicPr>
          <p:cNvPr id="21" name="Google Shape;21;g766cd834cd_0_7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 name="Google Shape;22;g766cd834cd_0_75"/>
          <p:cNvSpPr txBox="1"/>
          <p:nvPr>
            <p:ph type="title"/>
          </p:nvPr>
        </p:nvSpPr>
        <p:spPr>
          <a:xfrm>
            <a:off x="1143000" y="-78831"/>
            <a:ext cx="7552800" cy="557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 name="Google Shape;23;g766cd834cd_0_75"/>
          <p:cNvSpPr txBox="1"/>
          <p:nvPr>
            <p:ph idx="1" type="body"/>
          </p:nvPr>
        </p:nvSpPr>
        <p:spPr>
          <a:xfrm>
            <a:off x="457200" y="946140"/>
            <a:ext cx="4038600" cy="33945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4" name="Google Shape;24;g766cd834cd_0_75"/>
          <p:cNvSpPr txBox="1"/>
          <p:nvPr>
            <p:ph idx="2" type="body"/>
          </p:nvPr>
        </p:nvSpPr>
        <p:spPr>
          <a:xfrm>
            <a:off x="4657344" y="946356"/>
            <a:ext cx="4038600" cy="33945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25" name="Google Shape;25;g766cd834cd_0_75"/>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Images or Charts">
  <p:cSld name="Title_Images or Charts">
    <p:spTree>
      <p:nvGrpSpPr>
        <p:cNvPr id="26" name="Shape 26"/>
        <p:cNvGrpSpPr/>
        <p:nvPr/>
      </p:nvGrpSpPr>
      <p:grpSpPr>
        <a:xfrm>
          <a:off x="0" y="0"/>
          <a:ext cx="0" cy="0"/>
          <a:chOff x="0" y="0"/>
          <a:chExt cx="0" cy="0"/>
        </a:xfrm>
      </p:grpSpPr>
      <p:pic>
        <p:nvPicPr>
          <p:cNvPr id="27" name="Google Shape;27;g766cd834cd_0_8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8" name="Google Shape;28;g766cd834cd_0_80"/>
          <p:cNvSpPr txBox="1"/>
          <p:nvPr>
            <p:ph type="title"/>
          </p:nvPr>
        </p:nvSpPr>
        <p:spPr>
          <a:xfrm>
            <a:off x="1143000" y="-78830"/>
            <a:ext cx="7557000" cy="557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g766cd834cd_0_80"/>
          <p:cNvSpPr txBox="1"/>
          <p:nvPr>
            <p:ph idx="1" type="body"/>
          </p:nvPr>
        </p:nvSpPr>
        <p:spPr>
          <a:xfrm>
            <a:off x="1147379" y="814771"/>
            <a:ext cx="7539300" cy="35469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g766cd834cd_0_8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Content_No Gray Background">
  <p:cSld name="Title_Content_No Gray Background">
    <p:spTree>
      <p:nvGrpSpPr>
        <p:cNvPr id="31" name="Shape 31"/>
        <p:cNvGrpSpPr/>
        <p:nvPr/>
      </p:nvGrpSpPr>
      <p:grpSpPr>
        <a:xfrm>
          <a:off x="0" y="0"/>
          <a:ext cx="0" cy="0"/>
          <a:chOff x="0" y="0"/>
          <a:chExt cx="0" cy="0"/>
        </a:xfrm>
      </p:grpSpPr>
      <p:pic>
        <p:nvPicPr>
          <p:cNvPr id="32" name="Google Shape;32;g766cd834cd_0_8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3" name="Google Shape;33;g766cd834cd_0_84"/>
          <p:cNvSpPr txBox="1"/>
          <p:nvPr>
            <p:ph type="title"/>
          </p:nvPr>
        </p:nvSpPr>
        <p:spPr>
          <a:xfrm>
            <a:off x="1144371" y="-78830"/>
            <a:ext cx="7548300" cy="560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 name="Google Shape;34;g766cd834cd_0_84"/>
          <p:cNvSpPr txBox="1"/>
          <p:nvPr>
            <p:ph idx="1" type="body"/>
          </p:nvPr>
        </p:nvSpPr>
        <p:spPr>
          <a:xfrm>
            <a:off x="1147379" y="814771"/>
            <a:ext cx="7539300" cy="35469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5" name="Google Shape;35;g766cd834cd_0_84"/>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Content_No Bottom Bar">
  <p:cSld name="Title_Content_No Bottom Bar">
    <p:spTree>
      <p:nvGrpSpPr>
        <p:cNvPr id="36" name="Shape 36"/>
        <p:cNvGrpSpPr/>
        <p:nvPr/>
      </p:nvGrpSpPr>
      <p:grpSpPr>
        <a:xfrm>
          <a:off x="0" y="0"/>
          <a:ext cx="0" cy="0"/>
          <a:chOff x="0" y="0"/>
          <a:chExt cx="0" cy="0"/>
        </a:xfrm>
      </p:grpSpPr>
      <p:pic>
        <p:nvPicPr>
          <p:cNvPr id="37" name="Google Shape;37;g766cd834cd_0_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 name="Google Shape;38;g766cd834cd_0_88"/>
          <p:cNvSpPr txBox="1"/>
          <p:nvPr>
            <p:ph type="title"/>
          </p:nvPr>
        </p:nvSpPr>
        <p:spPr>
          <a:xfrm>
            <a:off x="1144371" y="-78830"/>
            <a:ext cx="7548300" cy="5607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FFFFFF"/>
              </a:buClr>
              <a:buSzPts val="3600"/>
              <a:buFont typeface="Calibri"/>
              <a:buNone/>
              <a:defRPr b="0" i="0" sz="36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9" name="Google Shape;39;g766cd834cd_0_88"/>
          <p:cNvSpPr txBox="1"/>
          <p:nvPr>
            <p:ph idx="1" type="body"/>
          </p:nvPr>
        </p:nvSpPr>
        <p:spPr>
          <a:xfrm>
            <a:off x="1147379" y="814771"/>
            <a:ext cx="7539300" cy="35469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 name="Google Shape;40;g766cd834cd_0_8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Content">
  <p:cSld name="Blank_Content">
    <p:spTree>
      <p:nvGrpSpPr>
        <p:cNvPr id="41" name="Shape 41"/>
        <p:cNvGrpSpPr/>
        <p:nvPr/>
      </p:nvGrpSpPr>
      <p:grpSpPr>
        <a:xfrm>
          <a:off x="0" y="0"/>
          <a:ext cx="0" cy="0"/>
          <a:chOff x="0" y="0"/>
          <a:chExt cx="0" cy="0"/>
        </a:xfrm>
      </p:grpSpPr>
      <p:pic>
        <p:nvPicPr>
          <p:cNvPr id="42" name="Google Shape;42;g766cd834cd_0_9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3" name="Google Shape;43;g766cd834cd_0_92"/>
          <p:cNvSpPr txBox="1"/>
          <p:nvPr>
            <p:ph type="title"/>
          </p:nvPr>
        </p:nvSpPr>
        <p:spPr>
          <a:xfrm>
            <a:off x="805778" y="1"/>
            <a:ext cx="7548300" cy="5607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1"/>
              </a:buClr>
              <a:buSzPts val="3600"/>
              <a:buFont typeface="Calibri"/>
              <a:buNone/>
              <a:defRPr b="0" i="0" sz="36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4" name="Google Shape;44;g766cd834cd_0_92"/>
          <p:cNvSpPr txBox="1"/>
          <p:nvPr>
            <p:ph idx="1" type="body"/>
          </p:nvPr>
        </p:nvSpPr>
        <p:spPr>
          <a:xfrm>
            <a:off x="814537" y="814771"/>
            <a:ext cx="7539300" cy="3546900"/>
          </a:xfrm>
          <a:prstGeom prst="rect">
            <a:avLst/>
          </a:prstGeom>
          <a:noFill/>
          <a:ln>
            <a:noFill/>
          </a:ln>
        </p:spPr>
        <p:txBody>
          <a:bodyPr anchorCtr="0" anchor="t" bIns="45700" lIns="91425" spcFirstLastPara="1" rIns="91425" wrap="square" tIns="45700">
            <a:noAutofit/>
          </a:bodyPr>
          <a:lstStyle>
            <a:lvl1pPr indent="-368300" lvl="0" marL="457200" algn="l">
              <a:lnSpc>
                <a:spcPct val="100000"/>
              </a:lnSpc>
              <a:spcBef>
                <a:spcPts val="440"/>
              </a:spcBef>
              <a:spcAft>
                <a:spcPts val="0"/>
              </a:spcAft>
              <a:buClr>
                <a:schemeClr val="dk1"/>
              </a:buClr>
              <a:buSzPts val="2200"/>
              <a:buChar char="•"/>
              <a:defRPr sz="22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5" name="Google Shape;45;g766cd834cd_0_9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3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g766cd834cd_0_9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48" name="Google Shape;48;g766cd834cd_0_96"/>
          <p:cNvSpPr txBox="1"/>
          <p:nvPr>
            <p:ph idx="1" type="body"/>
          </p:nvPr>
        </p:nvSpPr>
        <p:spPr>
          <a:xfrm>
            <a:off x="311700" y="1152475"/>
            <a:ext cx="8520600" cy="3416400"/>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a:lvl1pPr>
            <a:lvl2pPr indent="-406400" lvl="1" marL="914400" algn="l">
              <a:lnSpc>
                <a:spcPct val="100000"/>
              </a:lnSpc>
              <a:spcBef>
                <a:spcPts val="560"/>
              </a:spcBef>
              <a:spcAft>
                <a:spcPts val="0"/>
              </a:spcAft>
              <a:buSzPts val="2800"/>
              <a:buChar char="•"/>
              <a:defRPr/>
            </a:lvl2pPr>
            <a:lvl3pPr indent="-381000" lvl="2" marL="1371600" algn="l">
              <a:lnSpc>
                <a:spcPct val="100000"/>
              </a:lnSpc>
              <a:spcBef>
                <a:spcPts val="480"/>
              </a:spcBef>
              <a:spcAft>
                <a:spcPts val="0"/>
              </a:spcAft>
              <a:buSzPts val="2400"/>
              <a:buChar char="•"/>
              <a:defRPr/>
            </a:lvl3pPr>
            <a:lvl4pPr indent="-355600" lvl="3" marL="1828800" algn="l">
              <a:lnSpc>
                <a:spcPct val="100000"/>
              </a:lnSpc>
              <a:spcBef>
                <a:spcPts val="400"/>
              </a:spcBef>
              <a:spcAft>
                <a:spcPts val="0"/>
              </a:spcAft>
              <a:buSzPts val="2000"/>
              <a:buChar char="•"/>
              <a:defRPr/>
            </a:lvl4pPr>
            <a:lvl5pPr indent="-355600" lvl="4" marL="2286000" algn="l">
              <a:lnSpc>
                <a:spcPct val="100000"/>
              </a:lnSpc>
              <a:spcBef>
                <a:spcPts val="400"/>
              </a:spcBef>
              <a:spcAft>
                <a:spcPts val="0"/>
              </a:spcAft>
              <a:buSzPts val="200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49" name="Google Shape;49;g766cd834cd_0_96"/>
          <p:cNvSpPr txBox="1"/>
          <p:nvPr>
            <p:ph idx="12" type="sldNum"/>
          </p:nvPr>
        </p:nvSpPr>
        <p:spPr>
          <a:xfrm>
            <a:off x="8472458" y="4663217"/>
            <a:ext cx="548700" cy="3936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mt="0"/>
          </a:blip>
          <a:stretch>
            <a:fillRect/>
          </a:stretch>
        </a:blipFill>
      </p:bgPr>
    </p:bg>
    <p:spTree>
      <p:nvGrpSpPr>
        <p:cNvPr id="5" name="Shape 5"/>
        <p:cNvGrpSpPr/>
        <p:nvPr/>
      </p:nvGrpSpPr>
      <p:grpSpPr>
        <a:xfrm>
          <a:off x="0" y="0"/>
          <a:ext cx="0" cy="0"/>
          <a:chOff x="0" y="0"/>
          <a:chExt cx="0" cy="0"/>
        </a:xfrm>
      </p:grpSpPr>
      <p:sp>
        <p:nvSpPr>
          <p:cNvPr id="6" name="Google Shape;6;g766cd834cd_0_61"/>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 name="Google Shape;7;g766cd834cd_0_6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g766cd834cd_0_6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g766cd834cd_0_6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g766cd834cd_0_61"/>
          <p:cNvSpPr txBox="1"/>
          <p:nvPr/>
        </p:nvSpPr>
        <p:spPr>
          <a:xfrm>
            <a:off x="457200" y="210636"/>
            <a:ext cx="8229600" cy="56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600"/>
              <a:buFont typeface="Calibri"/>
              <a:buNone/>
            </a:pPr>
            <a:r>
              <a:rPr b="0" i="0" lang="en-US" sz="3600" u="none" cap="none" strike="noStrike">
                <a:solidFill>
                  <a:schemeClr val="dk1"/>
                </a:solidFill>
                <a:latin typeface="Calibri"/>
                <a:ea typeface="Calibri"/>
                <a:cs typeface="Calibri"/>
                <a:sym typeface="Calibri"/>
              </a:rPr>
              <a:t>Click to edit Master title style</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aws.amazon.com/transcribe/" TargetMode="Externa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aws.amazon.com/code-samples/latest/catalog/code-catalog-python-example_code-transcribe.html"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docs.aws.amazon.com/transcribe/latest/dg/how-vocabulary.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ws.amazon.com/translate/detail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ocs.aws.amazon.com/translate/latest/dg/examples-python.html"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docs.aws.amazon.com/comprehend/latest/dg/comprehend-med.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aws.amazon.com/comprehend/" TargetMode="External"/><Relationship Id="rId4" Type="http://schemas.openxmlformats.org/officeDocument/2006/relationships/hyperlink" Target="https://aws.amazon.com/getting-started/hands-on/analyze-sentiment-comprehend/" TargetMode="External"/><Relationship Id="rId5" Type="http://schemas.openxmlformats.org/officeDocument/2006/relationships/hyperlink" Target="https://docs.aws.amazon.com/code-samples/latest/catalog/code-catalog-python-example_code-comprehend.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aws.amazon.com/cl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hyperlink" Target="https://docs.aws.amazon.com/polly/latest/dg/python-samples-overall.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ws.amazon.com/what-is-a-chatbo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docs.aws.amazon.com/lex/latest/dg/getting-started-ex2.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nsadawi/AWS-ML-Prime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eu-west-2.console.aws.amazon.com/rekognition/home?region=eu-west-2#/" TargetMode="External"/><Relationship Id="rId4" Type="http://schemas.openxmlformats.org/officeDocument/2006/relationships/hyperlink" Target="https://docs.aws.amazon.com/rekognition/latest/dg/what-i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hyperlink" Target="https://docs.aws.amazon.com/code-samples/latest/catalog/code-catalog-python-example_code-rekognition.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aws.amazon.com/sagemaker/"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docs.aws.amazon.com/sagemak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docs.aws.amazon.com/sagemaker/latest/dg/how-it-works-batch.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aws.amazon.com/sagemaker/pricing/" TargetMode="Externa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aws-reinvent-audio.s3-website.us-east-2.amazonaws.com/2019/2019_presentations.html" TargetMode="External"/><Relationship Id="rId4" Type="http://schemas.openxmlformats.org/officeDocument/2006/relationships/hyperlink" Target="https://d1.awsstatic.com/events/reinvent/2019/Amazon_SageMaker_deep_dive_A_modular_solution_for_machine_learning_AIM307.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s://aws.amazon.com/blogs/machine-learning/creating-a-recommendation-engine-using-amazon-personalize/" TargetMode="External"/><Relationship Id="rId4" Type="http://schemas.openxmlformats.org/officeDocument/2006/relationships/hyperlink" Target="https://d1.awsstatic.com/events/reinvent/2019/REPEAT_1_Build_a_content-recommendation_engine_with_Amazon_Personalize_AIM304-R1.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docs.aws.amazon.com/codeguru/latest/profiler-ug/welcome.html" TargetMode="External"/><Relationship Id="rId4" Type="http://schemas.openxmlformats.org/officeDocument/2006/relationships/hyperlink" Target="https://docs.aws.amazon.com/codeguru/latest/reviewer-ug/welcome.html" TargetMode="External"/><Relationship Id="rId5" Type="http://schemas.openxmlformats.org/officeDocument/2006/relationships/hyperlink" Target="https://aws.amazon.com/codeguru/"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9.png"/><Relationship Id="rId4" Type="http://schemas.openxmlformats.org/officeDocument/2006/relationships/hyperlink" Target="https://d1.awsstatic.com/events/reinvent/2019/REPEAT_1_Build_a_fraud_detection_system_with_Amazon_SageMaker_AIM359-R1.pdf"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aws.amazon.com/textract/" TargetMode="External"/><Relationship Id="rId4" Type="http://schemas.openxmlformats.org/officeDocument/2006/relationships/hyperlink" Target="https://d1.awsstatic.com/events/reinvent/2019/REPEAT_1_AI_document_processing_for_business_automation_AIM211-R1.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aws.amazon.com/forecast/" TargetMode="External"/><Relationship Id="rId4" Type="http://schemas.openxmlformats.org/officeDocument/2006/relationships/hyperlink" Target="https://d1.awsstatic.com/events/reinvent/2019/Predict_future_business_outcomes_using_Amazon_Forecast_AIM312.pdf" TargetMode="External"/><Relationship Id="rId5" Type="http://schemas.openxmlformats.org/officeDocument/2006/relationships/hyperlink" Target="https://d1.awsstatic.com/whitepapers/time-series-forecasting-principles-amazon-forecast.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reinvent.awsevents.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aws.amazon.com/transcrib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507300" y="40700"/>
            <a:ext cx="5636700" cy="8934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lang="en-US" sz="4500">
                <a:solidFill>
                  <a:srgbClr val="FFE599"/>
                </a:solidFill>
              </a:rPr>
              <a:t>ML and AI on AWS</a:t>
            </a:r>
            <a:endParaRPr sz="4500">
              <a:solidFill>
                <a:srgbClr val="FFE599"/>
              </a:solidFill>
            </a:endParaRPr>
          </a:p>
        </p:txBody>
      </p:sp>
      <p:sp>
        <p:nvSpPr>
          <p:cNvPr id="55" name="Google Shape;55;p1"/>
          <p:cNvSpPr txBox="1"/>
          <p:nvPr>
            <p:ph idx="1" type="subTitle"/>
          </p:nvPr>
        </p:nvSpPr>
        <p:spPr>
          <a:xfrm>
            <a:off x="3612600" y="1330050"/>
            <a:ext cx="5451300" cy="2603400"/>
          </a:xfrm>
          <a:prstGeom prst="rect">
            <a:avLst/>
          </a:prstGeom>
          <a:noFill/>
          <a:ln>
            <a:noFill/>
          </a:ln>
        </p:spPr>
        <p:txBody>
          <a:bodyPr anchorCtr="0" anchor="t" bIns="45700" lIns="91425" spcFirstLastPara="1" rIns="91425" wrap="square" tIns="45700">
            <a:normAutofit/>
          </a:bodyPr>
          <a:lstStyle/>
          <a:p>
            <a:pPr indent="0" lvl="0" marL="0" rtl="0" algn="ctr">
              <a:lnSpc>
                <a:spcPct val="115000"/>
              </a:lnSpc>
              <a:spcBef>
                <a:spcPts val="1200"/>
              </a:spcBef>
              <a:spcAft>
                <a:spcPts val="0"/>
              </a:spcAft>
              <a:buClr>
                <a:schemeClr val="dk1"/>
              </a:buClr>
              <a:buSzPts val="1100"/>
              <a:buFont typeface="Arial"/>
              <a:buNone/>
            </a:pPr>
            <a:r>
              <a:rPr lang="en-US" sz="2700"/>
              <a:t>AWS Machine Learning and Artificial Intelligence Primer</a:t>
            </a:r>
            <a:endParaRPr sz="2700"/>
          </a:p>
          <a:p>
            <a:pPr indent="-630936" lvl="0" marL="685800" rtl="0" algn="l">
              <a:lnSpc>
                <a:spcPct val="100000"/>
              </a:lnSpc>
              <a:spcBef>
                <a:spcPts val="1200"/>
              </a:spcBef>
              <a:spcAft>
                <a:spcPts val="0"/>
              </a:spcAft>
              <a:buClr>
                <a:srgbClr val="000000"/>
              </a:buClr>
              <a:buSzPts val="2800"/>
              <a:buNone/>
            </a:pPr>
            <a:r>
              <a:t/>
            </a:r>
            <a:endParaRPr sz="1000"/>
          </a:p>
          <a:p>
            <a:pPr indent="-630936" lvl="0" marL="685800" rtl="0" algn="l">
              <a:lnSpc>
                <a:spcPct val="100000"/>
              </a:lnSpc>
              <a:spcBef>
                <a:spcPts val="0"/>
              </a:spcBef>
              <a:spcAft>
                <a:spcPts val="0"/>
              </a:spcAft>
              <a:buClr>
                <a:srgbClr val="000000"/>
              </a:buClr>
              <a:buSzPts val="2800"/>
              <a:buNone/>
            </a:pPr>
            <a:r>
              <a:rPr lang="en-US" sz="2600">
                <a:solidFill>
                  <a:srgbClr val="741B47"/>
                </a:solidFill>
              </a:rPr>
              <a:t>Delivered by: Noureddin Sadawi, PhD</a:t>
            </a:r>
            <a:endParaRPr sz="2600">
              <a:solidFill>
                <a:srgbClr val="741B47"/>
              </a:solidFill>
            </a:endParaRPr>
          </a:p>
          <a:p>
            <a:pPr indent="-630936" lvl="0" marL="685800" rtl="0" algn="l">
              <a:lnSpc>
                <a:spcPct val="100000"/>
              </a:lnSpc>
              <a:spcBef>
                <a:spcPts val="0"/>
              </a:spcBef>
              <a:spcAft>
                <a:spcPts val="0"/>
              </a:spcAft>
              <a:buClr>
                <a:srgbClr val="000000"/>
              </a:buClr>
              <a:buSzPts val="2800"/>
              <a:buNone/>
            </a:pPr>
            <a:r>
              <a:t/>
            </a:r>
            <a:endParaRPr sz="2600">
              <a:solidFill>
                <a:srgbClr val="274E1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5406b3e4b6_0_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a:t>
            </a:r>
            <a:endParaRPr/>
          </a:p>
        </p:txBody>
      </p:sp>
      <p:sp>
        <p:nvSpPr>
          <p:cNvPr id="120" name="Google Shape;120;g5406b3e4b6_0_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79400" lvl="0" marL="285750" rtl="0" algn="l">
              <a:lnSpc>
                <a:spcPct val="115000"/>
              </a:lnSpc>
              <a:spcBef>
                <a:spcPts val="0"/>
              </a:spcBef>
              <a:spcAft>
                <a:spcPts val="0"/>
              </a:spcAft>
              <a:buClr>
                <a:srgbClr val="000000"/>
              </a:buClr>
              <a:buSzPts val="1800"/>
              <a:buChar char="•"/>
            </a:pPr>
            <a:r>
              <a:rPr b="1" lang="en-US" sz="1800">
                <a:solidFill>
                  <a:srgbClr val="000000"/>
                </a:solidFill>
              </a:rPr>
              <a:t>Amazon Transcribe</a:t>
            </a:r>
            <a:r>
              <a:rPr lang="en-US" sz="1800">
                <a:solidFill>
                  <a:srgbClr val="000000"/>
                </a:solidFill>
              </a:rPr>
              <a:t> is an automatic speech recognition (ASR) service that makes it easy for developers to add speech-to-text capability to applications</a:t>
            </a:r>
            <a:endParaRPr sz="1800">
              <a:solidFill>
                <a:srgbClr val="000000"/>
              </a:solidFill>
            </a:endParaRPr>
          </a:p>
          <a:p>
            <a:pPr indent="-279400" lvl="0" marL="285750" rtl="0" algn="l">
              <a:lnSpc>
                <a:spcPct val="115000"/>
              </a:lnSpc>
              <a:spcBef>
                <a:spcPts val="0"/>
              </a:spcBef>
              <a:spcAft>
                <a:spcPts val="0"/>
              </a:spcAft>
              <a:buClr>
                <a:srgbClr val="000000"/>
              </a:buClr>
              <a:buSzPts val="1800"/>
              <a:buChar char="•"/>
            </a:pPr>
            <a:r>
              <a:rPr lang="en-US" sz="1800">
                <a:solidFill>
                  <a:srgbClr val="000000"/>
                </a:solidFill>
              </a:rPr>
              <a:t>Works well in batch mode</a:t>
            </a:r>
            <a:endParaRPr sz="1800">
              <a:solidFill>
                <a:srgbClr val="000000"/>
              </a:solidFill>
            </a:endParaRPr>
          </a:p>
          <a:p>
            <a:pPr indent="-279400" lvl="0" marL="285750" rtl="0" algn="l">
              <a:lnSpc>
                <a:spcPct val="115000"/>
              </a:lnSpc>
              <a:spcBef>
                <a:spcPts val="0"/>
              </a:spcBef>
              <a:spcAft>
                <a:spcPts val="0"/>
              </a:spcAft>
              <a:buClr>
                <a:srgbClr val="000000"/>
              </a:buClr>
              <a:buSzPts val="1800"/>
              <a:buChar char="•"/>
            </a:pPr>
            <a:r>
              <a:rPr lang="en-US" sz="1800">
                <a:solidFill>
                  <a:srgbClr val="000000"/>
                </a:solidFill>
              </a:rPr>
              <a:t>Available at: </a:t>
            </a:r>
            <a:r>
              <a:rPr lang="en-US" sz="1800" u="sng">
                <a:solidFill>
                  <a:schemeClr val="hlink"/>
                </a:solidFill>
                <a:hlinkClick r:id="rId3"/>
              </a:rPr>
              <a:t>https://aws.amazon.com/transcribe/</a:t>
            </a:r>
            <a:endParaRPr sz="1800">
              <a:solidFill>
                <a:srgbClr val="000000"/>
              </a:solidFill>
            </a:endParaRPr>
          </a:p>
          <a:p>
            <a:pPr indent="0" lvl="0" marL="0" rtl="0" algn="l">
              <a:lnSpc>
                <a:spcPct val="115000"/>
              </a:lnSpc>
              <a:spcBef>
                <a:spcPts val="0"/>
              </a:spcBef>
              <a:spcAft>
                <a:spcPts val="0"/>
              </a:spcAft>
              <a:buNone/>
            </a:pPr>
            <a:r>
              <a:t/>
            </a:r>
            <a:endParaRPr sz="1800">
              <a:solidFill>
                <a:srgbClr val="000000"/>
              </a:solidFill>
            </a:endParaRPr>
          </a:p>
        </p:txBody>
      </p:sp>
      <p:sp>
        <p:nvSpPr>
          <p:cNvPr id="121" name="Google Shape;121;g5406b3e4b6_0_9"/>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22" name="Google Shape;122;g5406b3e4b6_0_9"/>
          <p:cNvPicPr preferRelativeResize="0"/>
          <p:nvPr/>
        </p:nvPicPr>
        <p:blipFill>
          <a:blip r:embed="rId4">
            <a:alphaModFix/>
          </a:blip>
          <a:stretch>
            <a:fillRect/>
          </a:stretch>
        </p:blipFill>
        <p:spPr>
          <a:xfrm>
            <a:off x="1735300" y="2441925"/>
            <a:ext cx="5598074" cy="190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9f38e92a32_0_3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a:t>
            </a:r>
            <a:endParaRPr/>
          </a:p>
        </p:txBody>
      </p:sp>
      <p:sp>
        <p:nvSpPr>
          <p:cNvPr id="128" name="Google Shape;128;g9f38e92a32_0_3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rgbClr val="000000"/>
                </a:solidFill>
              </a:rPr>
              <a:t>Amazon Transcribe: Automatic speech recognition (streaming mode)</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rPr b="1" lang="en-US" sz="1800" u="sng">
                <a:solidFill>
                  <a:schemeClr val="hlink"/>
                </a:solidFill>
                <a:hlinkClick r:id="rId3"/>
              </a:rPr>
              <a:t>https://docs.aws.amazon.com/code-samples/latest/catalog/code-catalog-python-example_code-transcribe.html</a:t>
            </a:r>
            <a:r>
              <a:rPr b="1" lang="en-US" sz="1800">
                <a:solidFill>
                  <a:srgbClr val="000000"/>
                </a:solidFill>
              </a:rPr>
              <a:t>  </a:t>
            </a:r>
            <a:endParaRPr sz="1800">
              <a:solidFill>
                <a:srgbClr val="000000"/>
              </a:solidFill>
            </a:endParaRPr>
          </a:p>
        </p:txBody>
      </p:sp>
      <p:sp>
        <p:nvSpPr>
          <p:cNvPr id="129" name="Google Shape;129;g9f38e92a32_0_39"/>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30" name="Google Shape;130;g9f38e92a32_0_39"/>
          <p:cNvPicPr preferRelativeResize="0"/>
          <p:nvPr/>
        </p:nvPicPr>
        <p:blipFill>
          <a:blip r:embed="rId4">
            <a:alphaModFix/>
          </a:blip>
          <a:stretch>
            <a:fillRect/>
          </a:stretch>
        </p:blipFill>
        <p:spPr>
          <a:xfrm>
            <a:off x="1299776" y="1278844"/>
            <a:ext cx="6516476" cy="22350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5406b3e4b6_0_18"/>
          <p:cNvSpPr/>
          <p:nvPr/>
        </p:nvSpPr>
        <p:spPr>
          <a:xfrm>
            <a:off x="5943875" y="942975"/>
            <a:ext cx="1953300" cy="3377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36" name="Google Shape;136;g5406b3e4b6_0_1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a:t>
            </a:r>
            <a:endParaRPr/>
          </a:p>
        </p:txBody>
      </p:sp>
      <p:sp>
        <p:nvSpPr>
          <p:cNvPr id="137" name="Google Shape;137;g5406b3e4b6_0_1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38" name="Google Shape;138;g5406b3e4b6_0_18"/>
          <p:cNvPicPr preferRelativeResize="0"/>
          <p:nvPr/>
        </p:nvPicPr>
        <p:blipFill>
          <a:blip r:embed="rId3">
            <a:alphaModFix/>
          </a:blip>
          <a:stretch>
            <a:fillRect/>
          </a:stretch>
        </p:blipFill>
        <p:spPr>
          <a:xfrm>
            <a:off x="1354647" y="1013122"/>
            <a:ext cx="949125" cy="3108175"/>
          </a:xfrm>
          <a:prstGeom prst="rect">
            <a:avLst/>
          </a:prstGeom>
          <a:noFill/>
          <a:ln>
            <a:noFill/>
          </a:ln>
        </p:spPr>
      </p:pic>
      <p:sp>
        <p:nvSpPr>
          <p:cNvPr id="139" name="Google Shape;139;g5406b3e4b6_0_18"/>
          <p:cNvSpPr/>
          <p:nvPr/>
        </p:nvSpPr>
        <p:spPr>
          <a:xfrm>
            <a:off x="3390025" y="2072975"/>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Transcribe</a:t>
            </a:r>
            <a:endParaRPr sz="1800"/>
          </a:p>
        </p:txBody>
      </p:sp>
      <p:sp>
        <p:nvSpPr>
          <p:cNvPr id="140" name="Google Shape;140;g5406b3e4b6_0_18"/>
          <p:cNvSpPr/>
          <p:nvPr/>
        </p:nvSpPr>
        <p:spPr>
          <a:xfrm>
            <a:off x="6209425" y="10434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Caption</a:t>
            </a:r>
            <a:endParaRPr sz="1800"/>
          </a:p>
        </p:txBody>
      </p:sp>
      <p:sp>
        <p:nvSpPr>
          <p:cNvPr id="141" name="Google Shape;141;g5406b3e4b6_0_18"/>
          <p:cNvSpPr/>
          <p:nvPr/>
        </p:nvSpPr>
        <p:spPr>
          <a:xfrm>
            <a:off x="6209425" y="18816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Text Search</a:t>
            </a:r>
            <a:endParaRPr sz="1800"/>
          </a:p>
        </p:txBody>
      </p:sp>
      <p:sp>
        <p:nvSpPr>
          <p:cNvPr id="142" name="Google Shape;142;g5406b3e4b6_0_18"/>
          <p:cNvSpPr/>
          <p:nvPr/>
        </p:nvSpPr>
        <p:spPr>
          <a:xfrm>
            <a:off x="6209425" y="27198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Comprehend</a:t>
            </a:r>
            <a:endParaRPr sz="1600"/>
          </a:p>
        </p:txBody>
      </p:sp>
      <p:sp>
        <p:nvSpPr>
          <p:cNvPr id="143" name="Google Shape;143;g5406b3e4b6_0_18"/>
          <p:cNvSpPr/>
          <p:nvPr/>
        </p:nvSpPr>
        <p:spPr>
          <a:xfrm>
            <a:off x="6209425" y="35580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Translate</a:t>
            </a:r>
            <a:endParaRPr sz="1800"/>
          </a:p>
        </p:txBody>
      </p:sp>
      <p:sp>
        <p:nvSpPr>
          <p:cNvPr id="144" name="Google Shape;144;g5406b3e4b6_0_18"/>
          <p:cNvSpPr/>
          <p:nvPr/>
        </p:nvSpPr>
        <p:spPr>
          <a:xfrm>
            <a:off x="24158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5406b3e4b6_0_18"/>
          <p:cNvSpPr/>
          <p:nvPr/>
        </p:nvSpPr>
        <p:spPr>
          <a:xfrm>
            <a:off x="50066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5406b3e4b6_0_3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 Features</a:t>
            </a:r>
            <a:endParaRPr/>
          </a:p>
        </p:txBody>
      </p:sp>
      <p:sp>
        <p:nvSpPr>
          <p:cNvPr id="151" name="Google Shape;151;g5406b3e4b6_0_34"/>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2" name="Google Shape;152;g5406b3e4b6_0_34"/>
          <p:cNvSpPr txBox="1"/>
          <p:nvPr/>
        </p:nvSpPr>
        <p:spPr>
          <a:xfrm>
            <a:off x="1219200" y="914400"/>
            <a:ext cx="6639000" cy="3405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Automatically adds punctuation and formatting</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Batch and Real-time transcription</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Timestamp for each word – easily locate in original media</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Custom Vocabulary Support</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Detect and Tag multiple Speakers</a:t>
            </a:r>
            <a:endParaRPr sz="25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5406b3e4b6_0_5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 Vocabulary</a:t>
            </a:r>
            <a:endParaRPr/>
          </a:p>
        </p:txBody>
      </p:sp>
      <p:sp>
        <p:nvSpPr>
          <p:cNvPr id="158" name="Google Shape;158;g5406b3e4b6_0_5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
        <p:nvSpPr>
          <p:cNvPr id="159" name="Google Shape;159;g5406b3e4b6_0_51"/>
          <p:cNvSpPr txBox="1"/>
          <p:nvPr/>
        </p:nvSpPr>
        <p:spPr>
          <a:xfrm>
            <a:off x="1219200" y="914400"/>
            <a:ext cx="6639000" cy="34056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What if the transcription contains mistakes?</a:t>
            </a:r>
            <a:endParaRPr sz="2500">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It is possible to provide </a:t>
            </a:r>
            <a:r>
              <a:rPr lang="en-US" sz="2500">
                <a:solidFill>
                  <a:schemeClr val="dk1"/>
                </a:solidFill>
                <a:latin typeface="Calibri"/>
                <a:ea typeface="Calibri"/>
                <a:cs typeface="Calibri"/>
                <a:sym typeface="Calibri"/>
              </a:rPr>
              <a:t>Custom Vocabulary </a:t>
            </a:r>
            <a:endParaRPr sz="2500">
              <a:solidFill>
                <a:schemeClr val="dk1"/>
              </a:solidFill>
              <a:latin typeface="Calibri"/>
              <a:ea typeface="Calibri"/>
              <a:cs typeface="Calibri"/>
              <a:sym typeface="Calibri"/>
            </a:endParaRPr>
          </a:p>
          <a:p>
            <a:pPr indent="-387350" lvl="0" marL="457200" rtl="0" algn="l">
              <a:spcBef>
                <a:spcPts val="0"/>
              </a:spcBef>
              <a:spcAft>
                <a:spcPts val="0"/>
              </a:spcAft>
              <a:buSzPts val="2500"/>
              <a:buFont typeface="Calibri"/>
              <a:buChar char="●"/>
            </a:pPr>
            <a:r>
              <a:rPr lang="en-US" sz="2500">
                <a:latin typeface="Calibri"/>
                <a:ea typeface="Calibri"/>
                <a:cs typeface="Calibri"/>
                <a:sym typeface="Calibri"/>
              </a:rPr>
              <a:t>Two ways:</a:t>
            </a:r>
            <a:endParaRPr sz="2500">
              <a:latin typeface="Calibri"/>
              <a:ea typeface="Calibri"/>
              <a:cs typeface="Calibri"/>
              <a:sym typeface="Calibri"/>
            </a:endParaRPr>
          </a:p>
          <a:p>
            <a:pPr indent="-387350" lvl="1" marL="914400" rtl="0" algn="l">
              <a:spcBef>
                <a:spcPts val="0"/>
              </a:spcBef>
              <a:spcAft>
                <a:spcPts val="0"/>
              </a:spcAft>
              <a:buSzPts val="2500"/>
              <a:buFont typeface="Calibri"/>
              <a:buChar char="○"/>
            </a:pPr>
            <a:r>
              <a:rPr lang="en-US" sz="2500">
                <a:solidFill>
                  <a:schemeClr val="dk1"/>
                </a:solidFill>
                <a:latin typeface="Calibri"/>
                <a:ea typeface="Calibri"/>
                <a:cs typeface="Calibri"/>
                <a:sym typeface="Calibri"/>
              </a:rPr>
              <a:t>Vocabulary List</a:t>
            </a:r>
            <a:endParaRPr sz="2500">
              <a:solidFill>
                <a:schemeClr val="dk1"/>
              </a:solidFill>
              <a:latin typeface="Calibri"/>
              <a:ea typeface="Calibri"/>
              <a:cs typeface="Calibri"/>
              <a:sym typeface="Calibri"/>
            </a:endParaRPr>
          </a:p>
          <a:p>
            <a:pPr indent="-387350" lvl="1" marL="914400" rtl="0" algn="l">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Or Vocabulary Table</a:t>
            </a:r>
            <a:endParaRPr sz="2500">
              <a:solidFill>
                <a:schemeClr val="dk1"/>
              </a:solidFill>
              <a:latin typeface="Calibri"/>
              <a:ea typeface="Calibri"/>
              <a:cs typeface="Calibri"/>
              <a:sym typeface="Calibri"/>
            </a:endParaRPr>
          </a:p>
          <a:p>
            <a:pPr indent="0" lvl="0" marL="0" rtl="0" algn="l">
              <a:spcBef>
                <a:spcPts val="0"/>
              </a:spcBef>
              <a:spcAft>
                <a:spcPts val="0"/>
              </a:spcAft>
              <a:buNone/>
            </a:pPr>
            <a:r>
              <a:rPr lang="en-US" sz="2500">
                <a:solidFill>
                  <a:schemeClr val="dk1"/>
                </a:solidFill>
                <a:latin typeface="Calibri"/>
                <a:ea typeface="Calibri"/>
                <a:cs typeface="Calibri"/>
                <a:sym typeface="Calibri"/>
              </a:rPr>
              <a:t>More details here: </a:t>
            </a:r>
            <a:r>
              <a:rPr lang="en-US" sz="2500" u="sng">
                <a:solidFill>
                  <a:schemeClr val="hlink"/>
                </a:solidFill>
                <a:latin typeface="Calibri"/>
                <a:ea typeface="Calibri"/>
                <a:cs typeface="Calibri"/>
                <a:sym typeface="Calibri"/>
                <a:hlinkClick r:id="rId3"/>
              </a:rPr>
              <a:t>https://docs.aws.amazon.com/transcribe/latest/dg/how-vocabulary.html</a:t>
            </a:r>
            <a:r>
              <a:rPr lang="en-US" sz="2500">
                <a:solidFill>
                  <a:schemeClr val="dk1"/>
                </a:solidFill>
                <a:latin typeface="Calibri"/>
                <a:ea typeface="Calibri"/>
                <a:cs typeface="Calibri"/>
                <a:sym typeface="Calibri"/>
              </a:rPr>
              <a:t> </a:t>
            </a:r>
            <a:endParaRPr sz="25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9f38e92a32_0_4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a:t>
            </a:r>
            <a:endParaRPr/>
          </a:p>
        </p:txBody>
      </p:sp>
      <p:sp>
        <p:nvSpPr>
          <p:cNvPr id="165" name="Google Shape;165;g9f38e92a32_0_4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800">
                <a:solidFill>
                  <a:srgbClr val="000000"/>
                </a:solidFill>
              </a:rPr>
              <a:t>How Amazon Transcribe works (batch mode)</a:t>
            </a:r>
            <a:endParaRPr sz="1800">
              <a:solidFill>
                <a:srgbClr val="000000"/>
              </a:solidFill>
            </a:endParaRPr>
          </a:p>
        </p:txBody>
      </p:sp>
      <p:sp>
        <p:nvSpPr>
          <p:cNvPr id="166" name="Google Shape;166;g9f38e92a32_0_4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67" name="Google Shape;167;g9f38e92a32_0_48"/>
          <p:cNvPicPr preferRelativeResize="0"/>
          <p:nvPr/>
        </p:nvPicPr>
        <p:blipFill>
          <a:blip r:embed="rId3">
            <a:alphaModFix/>
          </a:blip>
          <a:stretch>
            <a:fillRect/>
          </a:stretch>
        </p:blipFill>
        <p:spPr>
          <a:xfrm>
            <a:off x="1333500" y="1266401"/>
            <a:ext cx="6485649" cy="285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7f50d78b67_0_1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Translate </a:t>
            </a:r>
            <a:endParaRPr/>
          </a:p>
        </p:txBody>
      </p:sp>
      <p:sp>
        <p:nvSpPr>
          <p:cNvPr id="173" name="Google Shape;173;g7f50d78b67_0_13"/>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4" name="Google Shape;174;g7f50d78b67_0_13"/>
          <p:cNvSpPr/>
          <p:nvPr/>
        </p:nvSpPr>
        <p:spPr>
          <a:xfrm>
            <a:off x="5943875" y="942975"/>
            <a:ext cx="1953300" cy="3377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75" name="Google Shape;175;g7f50d78b67_0_13"/>
          <p:cNvSpPr/>
          <p:nvPr/>
        </p:nvSpPr>
        <p:spPr>
          <a:xfrm>
            <a:off x="3390025" y="2072975"/>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Translate</a:t>
            </a:r>
            <a:endParaRPr sz="1800"/>
          </a:p>
        </p:txBody>
      </p:sp>
      <p:sp>
        <p:nvSpPr>
          <p:cNvPr id="176" name="Google Shape;176;g7f50d78b67_0_13"/>
          <p:cNvSpPr/>
          <p:nvPr/>
        </p:nvSpPr>
        <p:spPr>
          <a:xfrm>
            <a:off x="6209425" y="10434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1" algn="ctr">
              <a:spcBef>
                <a:spcPts val="0"/>
              </a:spcBef>
              <a:spcAft>
                <a:spcPts val="0"/>
              </a:spcAft>
              <a:buNone/>
            </a:pPr>
            <a:r>
              <a:rPr lang="en-US" sz="1800"/>
              <a:t>سلام</a:t>
            </a:r>
            <a:endParaRPr sz="1800"/>
          </a:p>
        </p:txBody>
      </p:sp>
      <p:sp>
        <p:nvSpPr>
          <p:cNvPr id="177" name="Google Shape;177;g7f50d78b67_0_13"/>
          <p:cNvSpPr/>
          <p:nvPr/>
        </p:nvSpPr>
        <p:spPr>
          <a:xfrm>
            <a:off x="6209425" y="18816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paz</a:t>
            </a:r>
            <a:endParaRPr sz="1800"/>
          </a:p>
        </p:txBody>
      </p:sp>
      <p:sp>
        <p:nvSpPr>
          <p:cNvPr id="178" name="Google Shape;178;g7f50d78b67_0_13"/>
          <p:cNvSpPr/>
          <p:nvPr/>
        </p:nvSpPr>
        <p:spPr>
          <a:xfrm>
            <a:off x="6209425" y="27198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t>pace</a:t>
            </a:r>
            <a:endParaRPr sz="1600"/>
          </a:p>
        </p:txBody>
      </p:sp>
      <p:sp>
        <p:nvSpPr>
          <p:cNvPr id="179" name="Google Shape;179;g7f50d78b67_0_13"/>
          <p:cNvSpPr/>
          <p:nvPr/>
        </p:nvSpPr>
        <p:spPr>
          <a:xfrm>
            <a:off x="6209425" y="35580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maluhia</a:t>
            </a:r>
            <a:endParaRPr sz="1800"/>
          </a:p>
        </p:txBody>
      </p:sp>
      <p:sp>
        <p:nvSpPr>
          <p:cNvPr id="180" name="Google Shape;180;g7f50d78b67_0_13"/>
          <p:cNvSpPr/>
          <p:nvPr/>
        </p:nvSpPr>
        <p:spPr>
          <a:xfrm>
            <a:off x="24158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7f50d78b67_0_13"/>
          <p:cNvSpPr/>
          <p:nvPr/>
        </p:nvSpPr>
        <p:spPr>
          <a:xfrm>
            <a:off x="50066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7f50d78b67_0_13"/>
          <p:cNvSpPr/>
          <p:nvPr/>
        </p:nvSpPr>
        <p:spPr>
          <a:xfrm>
            <a:off x="1256425" y="2072975"/>
            <a:ext cx="990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Peace</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5406b3e4b6_0_75"/>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rPr>
              <a:t>Amazon Translate</a:t>
            </a:r>
            <a:endParaRPr/>
          </a:p>
        </p:txBody>
      </p:sp>
      <p:sp>
        <p:nvSpPr>
          <p:cNvPr id="188" name="Google Shape;188;g5406b3e4b6_0_75"/>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400050" lvl="0" marL="457200" rtl="0" algn="l">
              <a:spcBef>
                <a:spcPts val="440"/>
              </a:spcBef>
              <a:spcAft>
                <a:spcPts val="0"/>
              </a:spcAft>
              <a:buClr>
                <a:srgbClr val="000000"/>
              </a:buClr>
              <a:buSzPts val="2700"/>
              <a:buChar char="•"/>
            </a:pPr>
            <a:r>
              <a:rPr lang="en-US" sz="2700">
                <a:solidFill>
                  <a:srgbClr val="000000"/>
                </a:solidFill>
              </a:rPr>
              <a:t>Understand reviews, text, comment in other languages</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Localization of your products and services</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Custom Terminology Support</a:t>
            </a:r>
            <a:endParaRPr sz="2700">
              <a:solidFill>
                <a:srgbClr val="000000"/>
              </a:solidFill>
            </a:endParaRPr>
          </a:p>
          <a:p>
            <a:pPr indent="-400050" lvl="0" marL="457200" rtl="0" algn="l">
              <a:spcBef>
                <a:spcPts val="0"/>
              </a:spcBef>
              <a:spcAft>
                <a:spcPts val="0"/>
              </a:spcAft>
              <a:buClr>
                <a:srgbClr val="000000"/>
              </a:buClr>
              <a:buSzPts val="2700"/>
              <a:buChar char="•"/>
            </a:pPr>
            <a:r>
              <a:rPr lang="en-US" sz="2700">
                <a:solidFill>
                  <a:srgbClr val="000000"/>
                </a:solidFill>
              </a:rPr>
              <a:t>Real-time and Batch translation</a:t>
            </a:r>
            <a:endParaRPr sz="2700">
              <a:solidFill>
                <a:srgbClr val="000000"/>
              </a:solidFill>
            </a:endParaRPr>
          </a:p>
        </p:txBody>
      </p:sp>
      <p:sp>
        <p:nvSpPr>
          <p:cNvPr id="189" name="Google Shape;189;g5406b3e4b6_0_75"/>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5406b3e4b6_0_82"/>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1"/>
                </a:solidFill>
              </a:rPr>
              <a:t>Amazon Translate</a:t>
            </a:r>
            <a:endParaRPr/>
          </a:p>
        </p:txBody>
      </p:sp>
      <p:sp>
        <p:nvSpPr>
          <p:cNvPr id="195" name="Google Shape;195;g5406b3e4b6_0_82"/>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i="1" lang="en-US" sz="2400">
                <a:solidFill>
                  <a:srgbClr val="000000"/>
                </a:solidFill>
              </a:rPr>
              <a:t>“This is a neural machine translation service, which is a form of language translation automation that uses deep learning models to deliver more accurate and more natural sounding translation than traditional statistical and rule-based translation algorithms. The engines are trained on a wide variety of content across different use cases and domains to perform well on many kinds of content.”</a:t>
            </a:r>
            <a:endParaRPr i="1" sz="2400">
              <a:solidFill>
                <a:srgbClr val="000000"/>
              </a:solidFill>
            </a:endParaRPr>
          </a:p>
          <a:p>
            <a:pPr indent="0" lvl="0" marL="0" rtl="0" algn="l">
              <a:spcBef>
                <a:spcPts val="440"/>
              </a:spcBef>
              <a:spcAft>
                <a:spcPts val="0"/>
              </a:spcAft>
              <a:buNone/>
            </a:pPr>
            <a:r>
              <a:rPr lang="en-US" sz="2400" u="sng">
                <a:solidFill>
                  <a:schemeClr val="hlink"/>
                </a:solidFill>
                <a:hlinkClick r:id="rId3"/>
              </a:rPr>
              <a:t>https://aws.amazon.com/translate/details/</a:t>
            </a:r>
            <a:r>
              <a:rPr lang="en-US" sz="2400">
                <a:solidFill>
                  <a:srgbClr val="000000"/>
                </a:solidFill>
              </a:rPr>
              <a:t> </a:t>
            </a:r>
            <a:endParaRPr sz="2400">
              <a:solidFill>
                <a:srgbClr val="000000"/>
              </a:solidFill>
            </a:endParaRPr>
          </a:p>
        </p:txBody>
      </p:sp>
      <p:sp>
        <p:nvSpPr>
          <p:cNvPr id="196" name="Google Shape;196;g5406b3e4b6_0_8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5406b3e4b6_0_5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Translate </a:t>
            </a:r>
            <a:endParaRPr/>
          </a:p>
        </p:txBody>
      </p:sp>
      <p:sp>
        <p:nvSpPr>
          <p:cNvPr id="202" name="Google Shape;202;g5406b3e4b6_0_58"/>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SzPts val="1800"/>
              <a:buChar char="•"/>
            </a:pPr>
            <a:r>
              <a:rPr lang="en-US" sz="1800">
                <a:solidFill>
                  <a:srgbClr val="000000"/>
                </a:solidFill>
              </a:rPr>
              <a:t>Amazon Translate: Neural network-based translation</a:t>
            </a:r>
            <a:endParaRPr sz="1800">
              <a:solidFill>
                <a:srgbClr val="000000"/>
              </a:solidFill>
            </a:endParaRPr>
          </a:p>
        </p:txBody>
      </p:sp>
      <p:sp>
        <p:nvSpPr>
          <p:cNvPr id="203" name="Google Shape;203;g5406b3e4b6_0_5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04" name="Google Shape;204;g5406b3e4b6_0_58"/>
          <p:cNvPicPr preferRelativeResize="0"/>
          <p:nvPr/>
        </p:nvPicPr>
        <p:blipFill>
          <a:blip r:embed="rId3">
            <a:alphaModFix/>
          </a:blip>
          <a:stretch>
            <a:fillRect/>
          </a:stretch>
        </p:blipFill>
        <p:spPr>
          <a:xfrm>
            <a:off x="1614050" y="1290874"/>
            <a:ext cx="5920226" cy="2923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About the Speaker</a:t>
            </a:r>
            <a:endParaRPr/>
          </a:p>
        </p:txBody>
      </p:sp>
      <p:sp>
        <p:nvSpPr>
          <p:cNvPr id="61" name="Google Shape;61;p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700"/>
              </a:spcBef>
              <a:spcAft>
                <a:spcPts val="0"/>
              </a:spcAft>
              <a:buClr>
                <a:schemeClr val="dk1"/>
              </a:buClr>
              <a:buSzPts val="1100"/>
              <a:buFont typeface="Arial"/>
              <a:buNone/>
            </a:pPr>
            <a:r>
              <a:rPr b="1" lang="en-US" sz="2400">
                <a:solidFill>
                  <a:srgbClr val="000000"/>
                </a:solidFill>
              </a:rPr>
              <a:t>Name:</a:t>
            </a:r>
            <a:r>
              <a:rPr lang="en-US" sz="2400">
                <a:solidFill>
                  <a:srgbClr val="000000"/>
                </a:solidFill>
              </a:rPr>
              <a:t> Dr Noureddin Sadawi</a:t>
            </a:r>
            <a:endParaRPr sz="2400">
              <a:solidFill>
                <a:srgbClr val="000000"/>
              </a:solidFill>
            </a:endParaRPr>
          </a:p>
          <a:p>
            <a:pPr indent="0" lvl="0" marL="0" rtl="0" algn="l">
              <a:lnSpc>
                <a:spcPct val="100000"/>
              </a:lnSpc>
              <a:spcBef>
                <a:spcPts val="700"/>
              </a:spcBef>
              <a:spcAft>
                <a:spcPts val="0"/>
              </a:spcAft>
              <a:buClr>
                <a:schemeClr val="dk1"/>
              </a:buClr>
              <a:buSzPts val="1100"/>
              <a:buFont typeface="Arial"/>
              <a:buNone/>
            </a:pPr>
            <a:r>
              <a:rPr b="1" lang="en-US" sz="2400">
                <a:solidFill>
                  <a:srgbClr val="000000"/>
                </a:solidFill>
              </a:rPr>
              <a:t>Qualification: </a:t>
            </a:r>
            <a:r>
              <a:rPr lang="en-US" sz="2400">
                <a:solidFill>
                  <a:srgbClr val="000000"/>
                </a:solidFill>
              </a:rPr>
              <a:t>PhD Computer Science</a:t>
            </a:r>
            <a:endParaRPr sz="2400">
              <a:solidFill>
                <a:srgbClr val="000000"/>
              </a:solidFill>
            </a:endParaRPr>
          </a:p>
          <a:p>
            <a:pPr indent="0" lvl="0" marL="0" rtl="0" algn="l">
              <a:lnSpc>
                <a:spcPct val="100000"/>
              </a:lnSpc>
              <a:spcBef>
                <a:spcPts val="700"/>
              </a:spcBef>
              <a:spcAft>
                <a:spcPts val="0"/>
              </a:spcAft>
              <a:buClr>
                <a:schemeClr val="dk1"/>
              </a:buClr>
              <a:buSzPts val="1100"/>
              <a:buFont typeface="Arial"/>
              <a:buNone/>
            </a:pPr>
            <a:r>
              <a:rPr b="1" lang="en-US" sz="2400">
                <a:solidFill>
                  <a:srgbClr val="000000"/>
                </a:solidFill>
              </a:rPr>
              <a:t>Experience: </a:t>
            </a:r>
            <a:r>
              <a:rPr lang="en-US" sz="2400">
                <a:solidFill>
                  <a:srgbClr val="000000"/>
                </a:solidFill>
              </a:rPr>
              <a:t>Several areas including but not limited to Docker, Machine Learning and Data Science, Python and much more</a:t>
            </a:r>
            <a:endParaRPr sz="2400">
              <a:solidFill>
                <a:srgbClr val="000000"/>
              </a:solidFill>
            </a:endParaRPr>
          </a:p>
        </p:txBody>
      </p:sp>
      <p:sp>
        <p:nvSpPr>
          <p:cNvPr id="62" name="Google Shape;62;p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9f38e92a32_0_6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Translate (Python)</a:t>
            </a:r>
            <a:endParaRPr/>
          </a:p>
        </p:txBody>
      </p:sp>
      <p:sp>
        <p:nvSpPr>
          <p:cNvPr id="210" name="Google Shape;210;g9f38e92a32_0_6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rPr lang="en-US" sz="2400">
                <a:solidFill>
                  <a:srgbClr val="000000"/>
                </a:solidFill>
              </a:rPr>
              <a:t>These tools can help you achieve a lot</a:t>
            </a:r>
            <a:r>
              <a:rPr b="1" lang="en-US" sz="2400">
                <a:solidFill>
                  <a:srgbClr val="000000"/>
                </a:solidFill>
              </a:rPr>
              <a:t> </a:t>
            </a:r>
            <a:r>
              <a:rPr lang="en-US" sz="2400">
                <a:solidFill>
                  <a:srgbClr val="000000"/>
                </a:solidFill>
              </a:rPr>
              <a:t>.. </a:t>
            </a:r>
            <a:r>
              <a:rPr b="1" lang="en-US" sz="2400">
                <a:solidFill>
                  <a:srgbClr val="000000"/>
                </a:solidFill>
              </a:rPr>
              <a:t>programmatically!</a:t>
            </a:r>
            <a:endParaRPr b="1" sz="2400">
              <a:solidFill>
                <a:srgbClr val="000000"/>
              </a:solidFill>
            </a:endParaRPr>
          </a:p>
          <a:p>
            <a:pPr indent="0" lvl="0" marL="0" rtl="0" algn="l">
              <a:lnSpc>
                <a:spcPct val="115000"/>
              </a:lnSpc>
              <a:spcBef>
                <a:spcPts val="0"/>
              </a:spcBef>
              <a:spcAft>
                <a:spcPts val="0"/>
              </a:spcAft>
              <a:buNone/>
            </a:pPr>
            <a:r>
              <a:rPr b="1" lang="en-US" sz="1700" u="sng">
                <a:solidFill>
                  <a:schemeClr val="hlink"/>
                </a:solidFill>
                <a:hlinkClick r:id="rId3"/>
              </a:rPr>
              <a:t>https://docs.aws.amazon.com/translate/latest/dg/examples-python.html</a:t>
            </a:r>
            <a:r>
              <a:rPr b="1" lang="en-US" sz="1700">
                <a:solidFill>
                  <a:srgbClr val="000000"/>
                </a:solidFill>
              </a:rPr>
              <a:t> </a:t>
            </a:r>
            <a:endParaRPr b="1" sz="1700">
              <a:solidFill>
                <a:srgbClr val="000000"/>
              </a:solidFill>
            </a:endParaRPr>
          </a:p>
        </p:txBody>
      </p:sp>
      <p:sp>
        <p:nvSpPr>
          <p:cNvPr id="211" name="Google Shape;211;g9f38e92a32_0_66"/>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212" name="Google Shape;212;g9f38e92a32_0_66"/>
          <p:cNvPicPr preferRelativeResize="0"/>
          <p:nvPr/>
        </p:nvPicPr>
        <p:blipFill>
          <a:blip r:embed="rId4">
            <a:alphaModFix/>
          </a:blip>
          <a:stretch>
            <a:fillRect/>
          </a:stretch>
        </p:blipFill>
        <p:spPr>
          <a:xfrm>
            <a:off x="1902400" y="901175"/>
            <a:ext cx="5292449" cy="2006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9ed80d3280_0_1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Comprehend </a:t>
            </a:r>
            <a:endParaRPr/>
          </a:p>
        </p:txBody>
      </p:sp>
      <p:sp>
        <p:nvSpPr>
          <p:cNvPr id="218" name="Google Shape;218;g9ed80d3280_0_17"/>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260350" lvl="0" marL="228600" rtl="0" algn="l">
              <a:lnSpc>
                <a:spcPct val="115000"/>
              </a:lnSpc>
              <a:spcBef>
                <a:spcPts val="0"/>
              </a:spcBef>
              <a:spcAft>
                <a:spcPts val="0"/>
              </a:spcAft>
              <a:buSzPts val="2300"/>
              <a:buFont typeface="Calibri"/>
              <a:buChar char="•"/>
            </a:pPr>
            <a:r>
              <a:rPr lang="en-US" sz="2300"/>
              <a:t>This service helps you Discover insights and relationships in text</a:t>
            </a:r>
            <a:endParaRPr sz="2300"/>
          </a:p>
          <a:p>
            <a:pPr indent="-260350" lvl="0" marL="228600" rtl="0" algn="l">
              <a:lnSpc>
                <a:spcPct val="115000"/>
              </a:lnSpc>
              <a:spcBef>
                <a:spcPts val="0"/>
              </a:spcBef>
              <a:spcAft>
                <a:spcPts val="0"/>
              </a:spcAft>
              <a:buSzPts val="2300"/>
              <a:buFont typeface="Calibri"/>
              <a:buChar char="•"/>
            </a:pPr>
            <a:r>
              <a:rPr lang="en-US" sz="2300"/>
              <a:t>The underlying technology is based on Deep Learning</a:t>
            </a:r>
            <a:endParaRPr sz="2300"/>
          </a:p>
        </p:txBody>
      </p:sp>
      <p:sp>
        <p:nvSpPr>
          <p:cNvPr id="219" name="Google Shape;219;g9ed80d3280_0_1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220" name="Google Shape;220;g9ed80d3280_0_17"/>
          <p:cNvPicPr preferRelativeResize="0"/>
          <p:nvPr/>
        </p:nvPicPr>
        <p:blipFill>
          <a:blip r:embed="rId3">
            <a:alphaModFix/>
          </a:blip>
          <a:stretch>
            <a:fillRect/>
          </a:stretch>
        </p:blipFill>
        <p:spPr>
          <a:xfrm>
            <a:off x="1215175" y="2215850"/>
            <a:ext cx="6726074" cy="210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5406b3e4b6_0_9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a:t>
            </a:r>
            <a:r>
              <a:rPr lang="en-US">
                <a:solidFill>
                  <a:schemeClr val="lt1"/>
                </a:solidFill>
              </a:rPr>
              <a:t>Comprehend</a:t>
            </a:r>
            <a:r>
              <a:rPr lang="en-US"/>
              <a:t> </a:t>
            </a:r>
            <a:endParaRPr/>
          </a:p>
        </p:txBody>
      </p:sp>
      <p:sp>
        <p:nvSpPr>
          <p:cNvPr id="226" name="Google Shape;226;g5406b3e4b6_0_9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7" name="Google Shape;227;g5406b3e4b6_0_97"/>
          <p:cNvSpPr/>
          <p:nvPr/>
        </p:nvSpPr>
        <p:spPr>
          <a:xfrm>
            <a:off x="5943875" y="942975"/>
            <a:ext cx="1953300" cy="3377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28" name="Google Shape;228;g5406b3e4b6_0_97"/>
          <p:cNvSpPr/>
          <p:nvPr/>
        </p:nvSpPr>
        <p:spPr>
          <a:xfrm>
            <a:off x="3363000" y="2072975"/>
            <a:ext cx="15711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Comprehend</a:t>
            </a:r>
            <a:endParaRPr sz="1800"/>
          </a:p>
        </p:txBody>
      </p:sp>
      <p:sp>
        <p:nvSpPr>
          <p:cNvPr id="229" name="Google Shape;229;g5406b3e4b6_0_97"/>
          <p:cNvSpPr/>
          <p:nvPr/>
        </p:nvSpPr>
        <p:spPr>
          <a:xfrm>
            <a:off x="6209425" y="10434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Sentiment</a:t>
            </a:r>
            <a:endParaRPr sz="1800"/>
          </a:p>
        </p:txBody>
      </p:sp>
      <p:sp>
        <p:nvSpPr>
          <p:cNvPr id="230" name="Google Shape;230;g5406b3e4b6_0_97"/>
          <p:cNvSpPr/>
          <p:nvPr/>
        </p:nvSpPr>
        <p:spPr>
          <a:xfrm>
            <a:off x="6209425" y="18816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Classify</a:t>
            </a:r>
            <a:endParaRPr sz="1800"/>
          </a:p>
        </p:txBody>
      </p:sp>
      <p:sp>
        <p:nvSpPr>
          <p:cNvPr id="231" name="Google Shape;231;g5406b3e4b6_0_97"/>
          <p:cNvSpPr/>
          <p:nvPr/>
        </p:nvSpPr>
        <p:spPr>
          <a:xfrm>
            <a:off x="6209425" y="27198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Medical</a:t>
            </a:r>
            <a:endParaRPr sz="1800"/>
          </a:p>
        </p:txBody>
      </p:sp>
      <p:sp>
        <p:nvSpPr>
          <p:cNvPr id="232" name="Google Shape;232;g5406b3e4b6_0_97"/>
          <p:cNvSpPr/>
          <p:nvPr/>
        </p:nvSpPr>
        <p:spPr>
          <a:xfrm>
            <a:off x="6209425" y="3558009"/>
            <a:ext cx="14676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Syntax</a:t>
            </a:r>
            <a:endParaRPr sz="1800"/>
          </a:p>
        </p:txBody>
      </p:sp>
      <p:sp>
        <p:nvSpPr>
          <p:cNvPr id="233" name="Google Shape;233;g5406b3e4b6_0_97"/>
          <p:cNvSpPr/>
          <p:nvPr/>
        </p:nvSpPr>
        <p:spPr>
          <a:xfrm>
            <a:off x="24158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5406b3e4b6_0_97"/>
          <p:cNvSpPr/>
          <p:nvPr/>
        </p:nvSpPr>
        <p:spPr>
          <a:xfrm>
            <a:off x="50066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406b3e4b6_0_97"/>
          <p:cNvSpPr/>
          <p:nvPr/>
        </p:nvSpPr>
        <p:spPr>
          <a:xfrm>
            <a:off x="1256425" y="1768175"/>
            <a:ext cx="990600" cy="11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Some Text</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5406b3e4b6_0_111"/>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Comprehend Medical</a:t>
            </a:r>
            <a:endParaRPr/>
          </a:p>
        </p:txBody>
      </p:sp>
      <p:sp>
        <p:nvSpPr>
          <p:cNvPr id="241" name="Google Shape;241;g5406b3e4b6_0_111"/>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US">
                <a:solidFill>
                  <a:srgbClr val="000000"/>
                </a:solidFill>
              </a:rPr>
              <a:t>“</a:t>
            </a:r>
            <a:r>
              <a:rPr lang="en-US">
                <a:solidFill>
                  <a:srgbClr val="000000"/>
                </a:solidFill>
              </a:rPr>
              <a:t>Amazon Comprehend Medical detects and returns useful information in unstructured clinical text such as physician's notes, discharge summaries, test results, and case notes. Amazon Comprehend Medical uses natural language processing (NLP) models to detect entities, which are textual references to medical information such as medical conditions, medications, or Protected Health Information(PHI)</a:t>
            </a:r>
            <a:r>
              <a:rPr lang="en-US">
                <a:solidFill>
                  <a:srgbClr val="000000"/>
                </a:solidFill>
              </a:rPr>
              <a:t>”</a:t>
            </a:r>
            <a:endParaRPr>
              <a:solidFill>
                <a:srgbClr val="000000"/>
              </a:solidFill>
            </a:endParaRPr>
          </a:p>
          <a:p>
            <a:pPr indent="0" lvl="0" marL="0" rtl="0" algn="l">
              <a:spcBef>
                <a:spcPts val="440"/>
              </a:spcBef>
              <a:spcAft>
                <a:spcPts val="0"/>
              </a:spcAft>
              <a:buNone/>
            </a:pPr>
            <a:r>
              <a:rPr lang="en-US" u="sng">
                <a:solidFill>
                  <a:schemeClr val="hlink"/>
                </a:solidFill>
                <a:hlinkClick r:id="rId3"/>
              </a:rPr>
              <a:t>https://docs.aws.amazon.com/comprehend/latest/dg/comprehend-med.html</a:t>
            </a:r>
            <a:r>
              <a:rPr lang="en-US">
                <a:solidFill>
                  <a:srgbClr val="000000"/>
                </a:solidFill>
              </a:rPr>
              <a:t> </a:t>
            </a:r>
            <a:endParaRPr>
              <a:solidFill>
                <a:srgbClr val="000000"/>
              </a:solidFill>
            </a:endParaRPr>
          </a:p>
        </p:txBody>
      </p:sp>
      <p:sp>
        <p:nvSpPr>
          <p:cNvPr id="242" name="Google Shape;242;g5406b3e4b6_0_111"/>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9ed80d3280_0_2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Text Analysis </a:t>
            </a:r>
            <a:endParaRPr/>
          </a:p>
        </p:txBody>
      </p:sp>
      <p:sp>
        <p:nvSpPr>
          <p:cNvPr id="248" name="Google Shape;248;g9ed80d3280_0_26"/>
          <p:cNvSpPr txBox="1"/>
          <p:nvPr>
            <p:ph idx="1" type="body"/>
          </p:nvPr>
        </p:nvSpPr>
        <p:spPr>
          <a:xfrm>
            <a:off x="1147375" y="814775"/>
            <a:ext cx="3073800" cy="3546900"/>
          </a:xfrm>
          <a:prstGeom prst="rect">
            <a:avLst/>
          </a:prstGeom>
          <a:solidFill>
            <a:srgbClr val="434343"/>
          </a:solid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solidFill>
                  <a:srgbClr val="92D050"/>
                </a:solidFill>
              </a:rPr>
              <a:t>Amazon.com</a:t>
            </a:r>
            <a:r>
              <a:rPr lang="en-US" sz="2000">
                <a:solidFill>
                  <a:srgbClr val="FFFFFF"/>
                </a:solidFill>
              </a:rPr>
              <a:t>, Inc. is located in </a:t>
            </a:r>
            <a:r>
              <a:rPr lang="en-US" sz="2000">
                <a:solidFill>
                  <a:srgbClr val="92D050"/>
                </a:solidFill>
              </a:rPr>
              <a:t>Seattle, WA </a:t>
            </a:r>
            <a:r>
              <a:rPr lang="en-US" sz="2000">
                <a:solidFill>
                  <a:srgbClr val="FFFFFF"/>
                </a:solidFill>
              </a:rPr>
              <a:t>and was founded </a:t>
            </a:r>
            <a:r>
              <a:rPr lang="en-US" sz="2000">
                <a:solidFill>
                  <a:srgbClr val="92D050"/>
                </a:solidFill>
              </a:rPr>
              <a:t>July 5th, 1994 </a:t>
            </a:r>
            <a:r>
              <a:rPr lang="en-US" sz="2000">
                <a:solidFill>
                  <a:srgbClr val="FFFFFF"/>
                </a:solidFill>
              </a:rPr>
              <a:t>by </a:t>
            </a:r>
            <a:r>
              <a:rPr lang="en-US" sz="2000">
                <a:solidFill>
                  <a:srgbClr val="92D050"/>
                </a:solidFill>
              </a:rPr>
              <a:t>Jeff Bezos</a:t>
            </a:r>
            <a:r>
              <a:rPr lang="en-US" sz="2000">
                <a:solidFill>
                  <a:srgbClr val="FFFFFF"/>
                </a:solidFill>
              </a:rPr>
              <a:t>. </a:t>
            </a:r>
            <a:r>
              <a:rPr lang="en-US" sz="2000">
                <a:solidFill>
                  <a:srgbClr val="FFC000"/>
                </a:solidFill>
              </a:rPr>
              <a:t>Our customers </a:t>
            </a:r>
            <a:r>
              <a:rPr i="1" lang="en-US" sz="2000">
                <a:solidFill>
                  <a:srgbClr val="FFFFFF"/>
                </a:solidFill>
              </a:rPr>
              <a:t>love buying everything </a:t>
            </a:r>
            <a:r>
              <a:rPr lang="en-US" sz="2000">
                <a:solidFill>
                  <a:srgbClr val="FFFFFF"/>
                </a:solidFill>
              </a:rPr>
              <a:t>from </a:t>
            </a:r>
            <a:r>
              <a:rPr lang="en-US" sz="2000">
                <a:solidFill>
                  <a:srgbClr val="FFC000"/>
                </a:solidFill>
              </a:rPr>
              <a:t>books </a:t>
            </a:r>
            <a:r>
              <a:rPr lang="en-US" sz="2000">
                <a:solidFill>
                  <a:srgbClr val="FFFFFF"/>
                </a:solidFill>
              </a:rPr>
              <a:t>to </a:t>
            </a:r>
            <a:r>
              <a:rPr lang="en-US" sz="2000">
                <a:solidFill>
                  <a:srgbClr val="FFC000"/>
                </a:solidFill>
              </a:rPr>
              <a:t>blenders </a:t>
            </a:r>
            <a:r>
              <a:rPr lang="en-US" sz="2000">
                <a:solidFill>
                  <a:srgbClr val="FFFFFF"/>
                </a:solidFill>
              </a:rPr>
              <a:t>at </a:t>
            </a:r>
            <a:r>
              <a:rPr lang="en-US" sz="2000">
                <a:solidFill>
                  <a:srgbClr val="FFC000"/>
                </a:solidFill>
              </a:rPr>
              <a:t>great prices </a:t>
            </a:r>
            <a:endParaRPr sz="2000"/>
          </a:p>
        </p:txBody>
      </p:sp>
      <p:sp>
        <p:nvSpPr>
          <p:cNvPr id="249" name="Google Shape;249;g9ed80d3280_0_26"/>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0" name="Google Shape;250;g9ed80d3280_0_26"/>
          <p:cNvSpPr txBox="1"/>
          <p:nvPr/>
        </p:nvSpPr>
        <p:spPr>
          <a:xfrm>
            <a:off x="4878525" y="909200"/>
            <a:ext cx="3000000" cy="33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500">
                <a:latin typeface="Calibri"/>
                <a:ea typeface="Calibri"/>
                <a:cs typeface="Calibri"/>
                <a:sym typeface="Calibri"/>
              </a:rPr>
              <a:t>Named Entities</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Amazon.com: Organization</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Seattle, WA : Location</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July 5th,1994: Date</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Jeff Bezos : Person</a:t>
            </a:r>
            <a:endParaRPr sz="1500">
              <a:latin typeface="Calibri"/>
              <a:ea typeface="Calibri"/>
              <a:cs typeface="Calibri"/>
              <a:sym typeface="Calibri"/>
            </a:endParaRPr>
          </a:p>
          <a:p>
            <a:pPr indent="0" lvl="0" marL="0" rtl="0" algn="l">
              <a:lnSpc>
                <a:spcPct val="100000"/>
              </a:lnSpc>
              <a:spcBef>
                <a:spcPts val="0"/>
              </a:spcBef>
              <a:spcAft>
                <a:spcPts val="0"/>
              </a:spcAft>
              <a:buNone/>
            </a:pPr>
            <a:r>
              <a:rPr lang="en-US" sz="1500">
                <a:latin typeface="Calibri"/>
                <a:ea typeface="Calibri"/>
                <a:cs typeface="Calibri"/>
                <a:sym typeface="Calibri"/>
              </a:rPr>
              <a:t>Keyphrases</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Our customers</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books</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blenders</a:t>
            </a:r>
            <a:endParaRPr sz="1500">
              <a:latin typeface="Calibri"/>
              <a:ea typeface="Calibri"/>
              <a:cs typeface="Calibri"/>
              <a:sym typeface="Calibri"/>
            </a:endParaRPr>
          </a:p>
          <a:p>
            <a:pPr indent="-323850" lvl="0" marL="457200" rtl="0" algn="l">
              <a:lnSpc>
                <a:spcPct val="100000"/>
              </a:lnSpc>
              <a:spcBef>
                <a:spcPts val="0"/>
              </a:spcBef>
              <a:spcAft>
                <a:spcPts val="0"/>
              </a:spcAft>
              <a:buSzPts val="1500"/>
              <a:buFont typeface="Calibri"/>
              <a:buChar char="●"/>
            </a:pPr>
            <a:r>
              <a:rPr lang="en-US" sz="1500">
                <a:latin typeface="Calibri"/>
                <a:ea typeface="Calibri"/>
                <a:cs typeface="Calibri"/>
                <a:sym typeface="Calibri"/>
              </a:rPr>
              <a:t>great prices</a:t>
            </a:r>
            <a:endParaRPr sz="1500">
              <a:latin typeface="Calibri"/>
              <a:ea typeface="Calibri"/>
              <a:cs typeface="Calibri"/>
              <a:sym typeface="Calibri"/>
            </a:endParaRPr>
          </a:p>
          <a:p>
            <a:pPr indent="0" lvl="0" marL="0" rtl="0" algn="l">
              <a:spcBef>
                <a:spcPts val="1200"/>
              </a:spcBef>
              <a:spcAft>
                <a:spcPts val="0"/>
              </a:spcAft>
              <a:buNone/>
            </a:pPr>
            <a:r>
              <a:rPr lang="en-US" sz="1500">
                <a:solidFill>
                  <a:schemeClr val="dk1"/>
                </a:solidFill>
                <a:latin typeface="Calibri"/>
                <a:ea typeface="Calibri"/>
                <a:cs typeface="Calibri"/>
                <a:sym typeface="Calibri"/>
              </a:rPr>
              <a:t>Sentiment: </a:t>
            </a:r>
            <a:r>
              <a:rPr i="1" lang="en-US" sz="1500">
                <a:solidFill>
                  <a:schemeClr val="dk1"/>
                </a:solidFill>
                <a:latin typeface="Calibri"/>
                <a:ea typeface="Calibri"/>
                <a:cs typeface="Calibri"/>
                <a:sym typeface="Calibri"/>
              </a:rPr>
              <a:t>Positive</a:t>
            </a:r>
            <a:endParaRPr sz="1500">
              <a:solidFill>
                <a:schemeClr val="dk1"/>
              </a:solidFill>
              <a:latin typeface="Calibri"/>
              <a:ea typeface="Calibri"/>
              <a:cs typeface="Calibri"/>
              <a:sym typeface="Calibri"/>
            </a:endParaRPr>
          </a:p>
          <a:p>
            <a:pPr indent="0" lvl="0" marL="0" rtl="0" algn="l">
              <a:spcBef>
                <a:spcPts val="1200"/>
              </a:spcBef>
              <a:spcAft>
                <a:spcPts val="1200"/>
              </a:spcAft>
              <a:buNone/>
            </a:pPr>
            <a:r>
              <a:rPr lang="en-US" sz="1500">
                <a:solidFill>
                  <a:schemeClr val="dk1"/>
                </a:solidFill>
                <a:latin typeface="Calibri"/>
                <a:ea typeface="Calibri"/>
                <a:cs typeface="Calibri"/>
                <a:sym typeface="Calibri"/>
              </a:rPr>
              <a:t>Language: English</a:t>
            </a:r>
            <a:endParaRPr sz="15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9f38e92a32_0_88"/>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Why </a:t>
            </a:r>
            <a:r>
              <a:rPr lang="en-US"/>
              <a:t>Text Analysis? </a:t>
            </a:r>
            <a:endParaRPr/>
          </a:p>
        </p:txBody>
      </p:sp>
      <p:sp>
        <p:nvSpPr>
          <p:cNvPr id="256" name="Google Shape;256;g9f38e92a32_0_88"/>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7" name="Google Shape;257;g9f38e92a32_0_88"/>
          <p:cNvSpPr txBox="1"/>
          <p:nvPr/>
        </p:nvSpPr>
        <p:spPr>
          <a:xfrm>
            <a:off x="1220925" y="909200"/>
            <a:ext cx="6657600" cy="337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US" sz="2000">
                <a:latin typeface="Calibri"/>
                <a:ea typeface="Calibri"/>
                <a:cs typeface="Calibri"/>
                <a:sym typeface="Calibri"/>
              </a:rPr>
              <a:t>Enabling The Possibility for These Use Cases </a:t>
            </a:r>
            <a:endParaRPr sz="2000">
              <a:latin typeface="Calibri"/>
              <a:ea typeface="Calibri"/>
              <a:cs typeface="Calibri"/>
              <a:sym typeface="Calibri"/>
            </a:endParaRPr>
          </a:p>
          <a:p>
            <a:pPr indent="-355600" lvl="0" marL="457200" rtl="0" algn="l">
              <a:lnSpc>
                <a:spcPct val="100000"/>
              </a:lnSpc>
              <a:spcBef>
                <a:spcPts val="1200"/>
              </a:spcBef>
              <a:spcAft>
                <a:spcPts val="0"/>
              </a:spcAft>
              <a:buSzPts val="2000"/>
              <a:buFont typeface="Calibri"/>
              <a:buChar char="●"/>
            </a:pPr>
            <a:r>
              <a:rPr lang="en-US" sz="2000">
                <a:latin typeface="Calibri"/>
                <a:ea typeface="Calibri"/>
                <a:cs typeface="Calibri"/>
                <a:sym typeface="Calibri"/>
              </a:rPr>
              <a:t>News Media</a:t>
            </a:r>
            <a:endParaRPr sz="2000">
              <a:latin typeface="Calibri"/>
              <a:ea typeface="Calibri"/>
              <a:cs typeface="Calibri"/>
              <a:sym typeface="Calibri"/>
            </a:endParaRPr>
          </a:p>
          <a:p>
            <a:pPr indent="-355600" lvl="1" marL="914400" rtl="0" algn="l">
              <a:lnSpc>
                <a:spcPct val="100000"/>
              </a:lnSpc>
              <a:spcBef>
                <a:spcPts val="0"/>
              </a:spcBef>
              <a:spcAft>
                <a:spcPts val="0"/>
              </a:spcAft>
              <a:buSzPts val="2000"/>
              <a:buFont typeface="Calibri"/>
              <a:buChar char="○"/>
            </a:pPr>
            <a:r>
              <a:rPr lang="en-US" sz="2000">
                <a:latin typeface="Calibri"/>
                <a:ea typeface="Calibri"/>
                <a:cs typeface="Calibri"/>
                <a:sym typeface="Calibri"/>
              </a:rPr>
              <a:t>Brand trends, correlating events</a:t>
            </a:r>
            <a:endParaRPr sz="2000">
              <a:latin typeface="Calibri"/>
              <a:ea typeface="Calibri"/>
              <a:cs typeface="Calibri"/>
              <a:sym typeface="Calibri"/>
            </a:endParaRPr>
          </a:p>
          <a:p>
            <a:pPr indent="-355600" lvl="0" marL="457200" rtl="0" algn="l">
              <a:lnSpc>
                <a:spcPct val="100000"/>
              </a:lnSpc>
              <a:spcBef>
                <a:spcPts val="0"/>
              </a:spcBef>
              <a:spcAft>
                <a:spcPts val="0"/>
              </a:spcAft>
              <a:buSzPts val="2000"/>
              <a:buFont typeface="Calibri"/>
              <a:buChar char="●"/>
            </a:pPr>
            <a:r>
              <a:rPr lang="en-US" sz="2000">
                <a:latin typeface="Calibri"/>
                <a:ea typeface="Calibri"/>
                <a:cs typeface="Calibri"/>
                <a:sym typeface="Calibri"/>
              </a:rPr>
              <a:t>Customer engagement</a:t>
            </a:r>
            <a:endParaRPr sz="2000">
              <a:latin typeface="Calibri"/>
              <a:ea typeface="Calibri"/>
              <a:cs typeface="Calibri"/>
              <a:sym typeface="Calibri"/>
            </a:endParaRPr>
          </a:p>
          <a:p>
            <a:pPr indent="-355600" lvl="1" marL="914400" rtl="0" algn="l">
              <a:lnSpc>
                <a:spcPct val="100000"/>
              </a:lnSpc>
              <a:spcBef>
                <a:spcPts val="0"/>
              </a:spcBef>
              <a:spcAft>
                <a:spcPts val="0"/>
              </a:spcAft>
              <a:buSzPts val="2000"/>
              <a:buFont typeface="Calibri"/>
              <a:buChar char="○"/>
            </a:pPr>
            <a:r>
              <a:rPr lang="en-US" sz="2000">
                <a:latin typeface="Calibri"/>
                <a:ea typeface="Calibri"/>
                <a:cs typeface="Calibri"/>
                <a:sym typeface="Calibri"/>
              </a:rPr>
              <a:t>Call center, issue triage, social media analytics</a:t>
            </a:r>
            <a:endParaRPr sz="2000">
              <a:latin typeface="Calibri"/>
              <a:ea typeface="Calibri"/>
              <a:cs typeface="Calibri"/>
              <a:sym typeface="Calibri"/>
            </a:endParaRPr>
          </a:p>
          <a:p>
            <a:pPr indent="-355600" lvl="0" marL="457200" rtl="0" algn="l">
              <a:lnSpc>
                <a:spcPct val="100000"/>
              </a:lnSpc>
              <a:spcBef>
                <a:spcPts val="0"/>
              </a:spcBef>
              <a:spcAft>
                <a:spcPts val="0"/>
              </a:spcAft>
              <a:buSzPts val="2000"/>
              <a:buFont typeface="Calibri"/>
              <a:buChar char="●"/>
            </a:pPr>
            <a:r>
              <a:rPr lang="en-US" sz="2000">
                <a:latin typeface="Calibri"/>
                <a:ea typeface="Calibri"/>
                <a:cs typeface="Calibri"/>
                <a:sym typeface="Calibri"/>
              </a:rPr>
              <a:t>Records and research</a:t>
            </a:r>
            <a:endParaRPr sz="2000">
              <a:latin typeface="Calibri"/>
              <a:ea typeface="Calibri"/>
              <a:cs typeface="Calibri"/>
              <a:sym typeface="Calibri"/>
            </a:endParaRPr>
          </a:p>
          <a:p>
            <a:pPr indent="-355600" lvl="1" marL="914400" rtl="0" algn="l">
              <a:lnSpc>
                <a:spcPct val="100000"/>
              </a:lnSpc>
              <a:spcBef>
                <a:spcPts val="0"/>
              </a:spcBef>
              <a:spcAft>
                <a:spcPts val="0"/>
              </a:spcAft>
              <a:buSzPts val="2000"/>
              <a:buFont typeface="Calibri"/>
              <a:buChar char="○"/>
            </a:pPr>
            <a:r>
              <a:rPr lang="en-US" sz="2000">
                <a:latin typeface="Calibri"/>
                <a:ea typeface="Calibri"/>
                <a:cs typeface="Calibri"/>
                <a:sym typeface="Calibri"/>
              </a:rPr>
              <a:t>Actionable document-centric processes, understand patterns</a:t>
            </a:r>
            <a:endParaRPr sz="2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9ed80d3280_0_3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Comprehend</a:t>
            </a:r>
            <a:endParaRPr/>
          </a:p>
        </p:txBody>
      </p:sp>
      <p:sp>
        <p:nvSpPr>
          <p:cNvPr id="263" name="Google Shape;263;g9ed80d3280_0_3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7350" lvl="0" marL="457200" rtl="0" algn="l">
              <a:lnSpc>
                <a:spcPct val="115000"/>
              </a:lnSpc>
              <a:spcBef>
                <a:spcPts val="0"/>
              </a:spcBef>
              <a:spcAft>
                <a:spcPts val="0"/>
              </a:spcAft>
              <a:buClr>
                <a:srgbClr val="000000"/>
              </a:buClr>
              <a:buSzPts val="2500"/>
              <a:buChar char="•"/>
            </a:pPr>
            <a:r>
              <a:rPr lang="en-US" sz="2500">
                <a:solidFill>
                  <a:srgbClr val="000000"/>
                </a:solidFill>
              </a:rPr>
              <a:t>Keyphrase Extraction</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Sentiment Analysis</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Syntax Analysis</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Entity Recognition</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Medical Information Extraction</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Custom Entities</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Classification</a:t>
            </a:r>
            <a:endParaRPr sz="2500">
              <a:solidFill>
                <a:srgbClr val="000000"/>
              </a:solidFill>
            </a:endParaRPr>
          </a:p>
          <a:p>
            <a:pPr indent="-387350" lvl="0" marL="457200" rtl="0" algn="l">
              <a:lnSpc>
                <a:spcPct val="115000"/>
              </a:lnSpc>
              <a:spcBef>
                <a:spcPts val="0"/>
              </a:spcBef>
              <a:spcAft>
                <a:spcPts val="0"/>
              </a:spcAft>
              <a:buClr>
                <a:srgbClr val="000000"/>
              </a:buClr>
              <a:buSzPts val="2500"/>
              <a:buChar char="•"/>
            </a:pPr>
            <a:r>
              <a:rPr lang="en-US" sz="2500">
                <a:solidFill>
                  <a:srgbClr val="000000"/>
                </a:solidFill>
              </a:rPr>
              <a:t>Topic Modeling</a:t>
            </a:r>
            <a:endParaRPr b="1" sz="2500">
              <a:solidFill>
                <a:srgbClr val="000000"/>
              </a:solidFill>
            </a:endParaRPr>
          </a:p>
        </p:txBody>
      </p:sp>
      <p:sp>
        <p:nvSpPr>
          <p:cNvPr id="264" name="Google Shape;264;g9ed80d3280_0_3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5406b3e4b6_0_9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Comprehend</a:t>
            </a:r>
            <a:endParaRPr/>
          </a:p>
        </p:txBody>
      </p:sp>
      <p:sp>
        <p:nvSpPr>
          <p:cNvPr id="270" name="Google Shape;270;g5406b3e4b6_0_9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SzPts val="1900"/>
              <a:buChar char="•"/>
            </a:pPr>
            <a:r>
              <a:rPr lang="en-US" sz="1900"/>
              <a:t>DetectDominantLanguage and BatchDetectDominantLanguage – to detect the dominant language in a document (currently up to ~100 languages)</a:t>
            </a:r>
            <a:endParaRPr sz="1900"/>
          </a:p>
          <a:p>
            <a:pPr indent="-349250" lvl="0" marL="457200" rtl="0" algn="l">
              <a:lnSpc>
                <a:spcPct val="115000"/>
              </a:lnSpc>
              <a:spcBef>
                <a:spcPts val="0"/>
              </a:spcBef>
              <a:spcAft>
                <a:spcPts val="0"/>
              </a:spcAft>
              <a:buSzPts val="1900"/>
              <a:buChar char="•"/>
            </a:pPr>
            <a:r>
              <a:rPr lang="en-US" sz="1900"/>
              <a:t>DetectEntities and Batch DetectEntities – to detect the entities, such as persons or places, in the document(s)</a:t>
            </a:r>
            <a:endParaRPr sz="1900"/>
          </a:p>
          <a:p>
            <a:pPr indent="-349250" lvl="0" marL="457200" rtl="0" algn="l">
              <a:lnSpc>
                <a:spcPct val="115000"/>
              </a:lnSpc>
              <a:spcBef>
                <a:spcPts val="0"/>
              </a:spcBef>
              <a:spcAft>
                <a:spcPts val="0"/>
              </a:spcAft>
              <a:buSzPts val="1900"/>
              <a:buChar char="•"/>
            </a:pPr>
            <a:r>
              <a:rPr lang="en-US" sz="1900"/>
              <a:t>DetectKeyPhrases and Batch DetectKeyPhrases – to detect key noun phrases that are most indicative of the content</a:t>
            </a:r>
            <a:endParaRPr sz="1900"/>
          </a:p>
          <a:p>
            <a:pPr indent="-349250" lvl="0" marL="457200" rtl="0" algn="l">
              <a:lnSpc>
                <a:spcPct val="115000"/>
              </a:lnSpc>
              <a:spcBef>
                <a:spcPts val="0"/>
              </a:spcBef>
              <a:spcAft>
                <a:spcPts val="0"/>
              </a:spcAft>
              <a:buSzPts val="1900"/>
              <a:buChar char="•"/>
            </a:pPr>
            <a:r>
              <a:rPr lang="en-US" sz="1900"/>
              <a:t>DetectSentiment and Batch DetectSentiment – to detect the emotional sentiment, positive, negative, mixed, or neutral, of a document</a:t>
            </a:r>
            <a:endParaRPr b="1" sz="1900"/>
          </a:p>
        </p:txBody>
      </p:sp>
      <p:sp>
        <p:nvSpPr>
          <p:cNvPr id="271" name="Google Shape;271;g5406b3e4b6_0_9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5406b3e4b6_0_11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Classification with</a:t>
            </a:r>
            <a:r>
              <a:rPr lang="en-US"/>
              <a:t> Comprehend</a:t>
            </a:r>
            <a:endParaRPr/>
          </a:p>
        </p:txBody>
      </p:sp>
      <p:sp>
        <p:nvSpPr>
          <p:cNvPr id="277" name="Google Shape;277;g5406b3e4b6_0_11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93700" lvl="0" marL="457200" rtl="0" algn="l">
              <a:lnSpc>
                <a:spcPct val="115000"/>
              </a:lnSpc>
              <a:spcBef>
                <a:spcPts val="0"/>
              </a:spcBef>
              <a:spcAft>
                <a:spcPts val="0"/>
              </a:spcAft>
              <a:buSzPts val="2600"/>
              <a:buFont typeface="Calibri"/>
              <a:buChar char="•"/>
            </a:pPr>
            <a:r>
              <a:rPr lang="en-US" sz="2600"/>
              <a:t>It is possible to train Comprehend using your own data (</a:t>
            </a:r>
            <a:r>
              <a:rPr b="1" lang="en-US" sz="2600"/>
              <a:t>Text based custom classification</a:t>
            </a:r>
            <a:r>
              <a:rPr lang="en-US" sz="2600"/>
              <a:t>)</a:t>
            </a:r>
            <a:endParaRPr sz="2600"/>
          </a:p>
          <a:p>
            <a:pPr indent="-393700" lvl="0" marL="457200" rtl="0" algn="l">
              <a:lnSpc>
                <a:spcPct val="115000"/>
              </a:lnSpc>
              <a:spcBef>
                <a:spcPts val="0"/>
              </a:spcBef>
              <a:spcAft>
                <a:spcPts val="0"/>
              </a:spcAft>
              <a:buSzPts val="2600"/>
              <a:buFont typeface="Calibri"/>
              <a:buChar char="•"/>
            </a:pPr>
            <a:r>
              <a:rPr lang="en-US" sz="2600"/>
              <a:t>Moderating Comments and Reviews</a:t>
            </a:r>
            <a:endParaRPr sz="2600"/>
          </a:p>
          <a:p>
            <a:pPr indent="-393700" lvl="0" marL="457200" rtl="0" algn="l">
              <a:lnSpc>
                <a:spcPct val="115000"/>
              </a:lnSpc>
              <a:spcBef>
                <a:spcPts val="0"/>
              </a:spcBef>
              <a:spcAft>
                <a:spcPts val="0"/>
              </a:spcAft>
              <a:buSzPts val="2600"/>
              <a:buFont typeface="Calibri"/>
              <a:buChar char="•"/>
            </a:pPr>
            <a:r>
              <a:rPr lang="en-US" sz="2600"/>
              <a:t>Organizing Documents by Category</a:t>
            </a:r>
            <a:endParaRPr sz="2600"/>
          </a:p>
          <a:p>
            <a:pPr indent="-393700" lvl="0" marL="457200" rtl="0" algn="l">
              <a:lnSpc>
                <a:spcPct val="115000"/>
              </a:lnSpc>
              <a:spcBef>
                <a:spcPts val="0"/>
              </a:spcBef>
              <a:spcAft>
                <a:spcPts val="0"/>
              </a:spcAft>
              <a:buSzPts val="2600"/>
              <a:buFont typeface="Calibri"/>
              <a:buChar char="•"/>
            </a:pPr>
            <a:r>
              <a:rPr lang="en-US" sz="2600"/>
              <a:t>Example: </a:t>
            </a:r>
            <a:endParaRPr sz="2600"/>
          </a:p>
          <a:p>
            <a:pPr indent="-393700" lvl="1" marL="914400" rtl="0" algn="l">
              <a:lnSpc>
                <a:spcPct val="115000"/>
              </a:lnSpc>
              <a:spcBef>
                <a:spcPts val="0"/>
              </a:spcBef>
              <a:spcAft>
                <a:spcPts val="0"/>
              </a:spcAft>
              <a:buSzPts val="2600"/>
              <a:buChar char="•"/>
            </a:pPr>
            <a:r>
              <a:rPr lang="en-US" sz="2600"/>
              <a:t>Objective: Identify tweets that require follow-up</a:t>
            </a:r>
            <a:endParaRPr sz="2600"/>
          </a:p>
        </p:txBody>
      </p:sp>
      <p:sp>
        <p:nvSpPr>
          <p:cNvPr id="278" name="Google Shape;278;g5406b3e4b6_0_119"/>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9f38e92a32_0_9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Comprehend</a:t>
            </a:r>
            <a:endParaRPr/>
          </a:p>
        </p:txBody>
      </p:sp>
      <p:sp>
        <p:nvSpPr>
          <p:cNvPr id="284" name="Google Shape;284;g9f38e92a32_0_97"/>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49250" lvl="0" marL="457200" rtl="0" algn="l">
              <a:lnSpc>
                <a:spcPct val="115000"/>
              </a:lnSpc>
              <a:spcBef>
                <a:spcPts val="0"/>
              </a:spcBef>
              <a:spcAft>
                <a:spcPts val="0"/>
              </a:spcAft>
              <a:buSzPts val="1900"/>
              <a:buChar char="•"/>
            </a:pPr>
            <a:r>
              <a:rPr lang="en-US" sz="1900"/>
              <a:t>Available at: </a:t>
            </a:r>
            <a:r>
              <a:rPr lang="en-US" sz="1900" u="sng">
                <a:solidFill>
                  <a:schemeClr val="hlink"/>
                </a:solidFill>
                <a:hlinkClick r:id="rId3"/>
              </a:rPr>
              <a:t>https://aws.amazon.com/comprehend/</a:t>
            </a:r>
            <a:endParaRPr sz="1900"/>
          </a:p>
          <a:p>
            <a:pPr indent="-349250" lvl="0" marL="457200" rtl="0" algn="l">
              <a:lnSpc>
                <a:spcPct val="115000"/>
              </a:lnSpc>
              <a:spcBef>
                <a:spcPts val="0"/>
              </a:spcBef>
              <a:spcAft>
                <a:spcPts val="0"/>
              </a:spcAft>
              <a:buSzPts val="1900"/>
              <a:buChar char="•"/>
            </a:pPr>
            <a:r>
              <a:rPr lang="en-US" sz="1900"/>
              <a:t>Getting started: </a:t>
            </a:r>
            <a:r>
              <a:rPr lang="en-US" sz="1900" u="sng">
                <a:solidFill>
                  <a:schemeClr val="hlink"/>
                </a:solidFill>
                <a:hlinkClick r:id="rId4"/>
              </a:rPr>
              <a:t>https://aws.amazon.com/getting-started/hands-on/analyze-sentiment-comprehend/</a:t>
            </a:r>
            <a:endParaRPr sz="1900"/>
          </a:p>
          <a:p>
            <a:pPr indent="-349250" lvl="0" marL="457200" rtl="0" algn="l">
              <a:lnSpc>
                <a:spcPct val="115000"/>
              </a:lnSpc>
              <a:spcBef>
                <a:spcPts val="0"/>
              </a:spcBef>
              <a:spcAft>
                <a:spcPts val="0"/>
              </a:spcAft>
              <a:buSzPts val="1900"/>
              <a:buChar char="•"/>
            </a:pPr>
            <a:r>
              <a:rPr lang="en-US" sz="1900"/>
              <a:t>Comprehend API (Python): </a:t>
            </a:r>
            <a:r>
              <a:rPr lang="en-US" sz="1900" u="sng">
                <a:solidFill>
                  <a:schemeClr val="hlink"/>
                </a:solidFill>
                <a:hlinkClick r:id="rId5"/>
              </a:rPr>
              <a:t>https://docs.aws.amazon.com/code-samples/latest/catalog/code-catalog-python-example_code-comprehend.html</a:t>
            </a:r>
            <a:endParaRPr sz="1900"/>
          </a:p>
        </p:txBody>
      </p:sp>
      <p:sp>
        <p:nvSpPr>
          <p:cNvPr id="285" name="Google Shape;285;g9f38e92a32_0_9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a9917434fd_0_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T</a:t>
            </a:r>
            <a:r>
              <a:rPr lang="en-US"/>
              <a:t>he Environment</a:t>
            </a:r>
            <a:endParaRPr/>
          </a:p>
        </p:txBody>
      </p:sp>
      <p:sp>
        <p:nvSpPr>
          <p:cNvPr id="68" name="Google Shape;68;ga9917434fd_0_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55600" lvl="0" marL="457200" rtl="0" algn="l">
              <a:lnSpc>
                <a:spcPct val="100000"/>
              </a:lnSpc>
              <a:spcBef>
                <a:spcPts val="700"/>
              </a:spcBef>
              <a:spcAft>
                <a:spcPts val="0"/>
              </a:spcAft>
              <a:buSzPts val="2000"/>
              <a:buChar char="•"/>
            </a:pPr>
            <a:r>
              <a:rPr lang="en-US" sz="2000">
                <a:solidFill>
                  <a:srgbClr val="000000"/>
                </a:solidFill>
              </a:rPr>
              <a:t>Install AWS CLI on your machine</a:t>
            </a:r>
            <a:r>
              <a:rPr lang="en-US" sz="2000"/>
              <a:t> </a:t>
            </a:r>
            <a:r>
              <a:rPr lang="en-US" sz="2000" u="sng">
                <a:solidFill>
                  <a:schemeClr val="hlink"/>
                </a:solidFill>
                <a:hlinkClick r:id="rId3"/>
              </a:rPr>
              <a:t>https://aws.amazon.com/cli/</a:t>
            </a:r>
            <a:endParaRPr sz="2000"/>
          </a:p>
          <a:p>
            <a:pPr indent="-355600" lvl="0" marL="457200" rtl="0" algn="l">
              <a:lnSpc>
                <a:spcPct val="100000"/>
              </a:lnSpc>
              <a:spcBef>
                <a:spcPts val="0"/>
              </a:spcBef>
              <a:spcAft>
                <a:spcPts val="0"/>
              </a:spcAft>
              <a:buClr>
                <a:srgbClr val="000000"/>
              </a:buClr>
              <a:buSzPts val="2000"/>
              <a:buChar char="•"/>
            </a:pPr>
            <a:r>
              <a:rPr lang="en-US" sz="2000">
                <a:solidFill>
                  <a:srgbClr val="000000"/>
                </a:solidFill>
              </a:rPr>
              <a:t>We will use it later for demonstrating invocation of services from outside of AWS (REGION is important)</a:t>
            </a:r>
            <a:endParaRPr sz="2000">
              <a:solidFill>
                <a:srgbClr val="000000"/>
              </a:solidFill>
            </a:endParaRPr>
          </a:p>
          <a:p>
            <a:pPr indent="-355600" lvl="0" marL="457200" rtl="0" algn="l">
              <a:lnSpc>
                <a:spcPct val="100000"/>
              </a:lnSpc>
              <a:spcBef>
                <a:spcPts val="0"/>
              </a:spcBef>
              <a:spcAft>
                <a:spcPts val="0"/>
              </a:spcAft>
              <a:buClr>
                <a:srgbClr val="000000"/>
              </a:buClr>
              <a:buSzPts val="2000"/>
              <a:buChar char="•"/>
            </a:pPr>
            <a:r>
              <a:rPr lang="en-US" sz="2000">
                <a:solidFill>
                  <a:srgbClr val="000000"/>
                </a:solidFill>
              </a:rPr>
              <a:t>Create a user on IAM and assign permissions</a:t>
            </a:r>
            <a:endParaRPr sz="2000">
              <a:solidFill>
                <a:srgbClr val="000000"/>
              </a:solidFill>
            </a:endParaRPr>
          </a:p>
          <a:p>
            <a:pPr indent="-355600" lvl="0" marL="457200" rtl="0" algn="l">
              <a:lnSpc>
                <a:spcPct val="100000"/>
              </a:lnSpc>
              <a:spcBef>
                <a:spcPts val="0"/>
              </a:spcBef>
              <a:spcAft>
                <a:spcPts val="0"/>
              </a:spcAft>
              <a:buClr>
                <a:srgbClr val="000000"/>
              </a:buClr>
              <a:buSzPts val="2000"/>
              <a:buChar char="•"/>
            </a:pPr>
            <a:r>
              <a:rPr lang="en-US" sz="2000">
                <a:solidFill>
                  <a:srgbClr val="000000"/>
                </a:solidFill>
              </a:rPr>
              <a:t>Configure CLI:</a:t>
            </a:r>
            <a:endParaRPr sz="2000">
              <a:solidFill>
                <a:srgbClr val="000000"/>
              </a:solidFill>
            </a:endParaRPr>
          </a:p>
          <a:p>
            <a:pPr indent="457200" lvl="0" marL="457200" rtl="0" algn="l">
              <a:lnSpc>
                <a:spcPct val="100000"/>
              </a:lnSpc>
              <a:spcBef>
                <a:spcPts val="700"/>
              </a:spcBef>
              <a:spcAft>
                <a:spcPts val="0"/>
              </a:spcAft>
              <a:buNone/>
            </a:pPr>
            <a:r>
              <a:rPr lang="en-US" sz="2000">
                <a:solidFill>
                  <a:srgbClr val="000000"/>
                </a:solidFill>
                <a:latin typeface="Courier New"/>
                <a:ea typeface="Courier New"/>
                <a:cs typeface="Courier New"/>
                <a:sym typeface="Courier New"/>
              </a:rPr>
              <a:t>aws configure </a:t>
            </a:r>
            <a:endParaRPr sz="2000">
              <a:solidFill>
                <a:srgbClr val="000000"/>
              </a:solidFill>
              <a:latin typeface="Courier New"/>
              <a:ea typeface="Courier New"/>
              <a:cs typeface="Courier New"/>
              <a:sym typeface="Courier New"/>
            </a:endParaRPr>
          </a:p>
          <a:p>
            <a:pPr indent="-355600" lvl="0" marL="457200" rtl="0" algn="l">
              <a:lnSpc>
                <a:spcPct val="100000"/>
              </a:lnSpc>
              <a:spcBef>
                <a:spcPts val="700"/>
              </a:spcBef>
              <a:spcAft>
                <a:spcPts val="0"/>
              </a:spcAft>
              <a:buClr>
                <a:srgbClr val="000000"/>
              </a:buClr>
              <a:buSzPts val="2000"/>
              <a:buChar char="•"/>
            </a:pPr>
            <a:r>
              <a:rPr lang="en-US" sz="2000">
                <a:solidFill>
                  <a:srgbClr val="000000"/>
                </a:solidFill>
              </a:rPr>
              <a:t>Provide required access and secret keys</a:t>
            </a:r>
            <a:endParaRPr sz="2000">
              <a:solidFill>
                <a:srgbClr val="000000"/>
              </a:solidFill>
            </a:endParaRPr>
          </a:p>
          <a:p>
            <a:pPr indent="-355600" lvl="0" marL="457200" rtl="0" algn="l">
              <a:lnSpc>
                <a:spcPct val="100000"/>
              </a:lnSpc>
              <a:spcBef>
                <a:spcPts val="0"/>
              </a:spcBef>
              <a:spcAft>
                <a:spcPts val="0"/>
              </a:spcAft>
              <a:buClr>
                <a:srgbClr val="000000"/>
              </a:buClr>
              <a:buSzPts val="2000"/>
              <a:buChar char="•"/>
            </a:pPr>
            <a:r>
              <a:rPr lang="en-US" sz="2000">
                <a:solidFill>
                  <a:srgbClr val="000000"/>
                </a:solidFill>
              </a:rPr>
              <a:t>Verify Access - List S3 Buckets in the account </a:t>
            </a:r>
            <a:endParaRPr sz="2000">
              <a:solidFill>
                <a:srgbClr val="000000"/>
              </a:solidFill>
            </a:endParaRPr>
          </a:p>
          <a:p>
            <a:pPr indent="457200" lvl="0" marL="457200" rtl="0" algn="l">
              <a:lnSpc>
                <a:spcPct val="100000"/>
              </a:lnSpc>
              <a:spcBef>
                <a:spcPts val="700"/>
              </a:spcBef>
              <a:spcAft>
                <a:spcPts val="0"/>
              </a:spcAft>
              <a:buNone/>
            </a:pPr>
            <a:r>
              <a:rPr lang="en-US" sz="2000">
                <a:solidFill>
                  <a:srgbClr val="000000"/>
                </a:solidFill>
                <a:latin typeface="Courier New"/>
                <a:ea typeface="Courier New"/>
                <a:cs typeface="Courier New"/>
                <a:sym typeface="Courier New"/>
              </a:rPr>
              <a:t>aws s3 ls</a:t>
            </a:r>
            <a:endParaRPr sz="2000">
              <a:solidFill>
                <a:srgbClr val="000000"/>
              </a:solidFill>
              <a:latin typeface="Courier New"/>
              <a:ea typeface="Courier New"/>
              <a:cs typeface="Courier New"/>
              <a:sym typeface="Courier New"/>
            </a:endParaRPr>
          </a:p>
        </p:txBody>
      </p:sp>
      <p:sp>
        <p:nvSpPr>
          <p:cNvPr id="69" name="Google Shape;69;ga9917434fd_0_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5406b3e4b6_0_12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a:t>
            </a:r>
            <a:r>
              <a:rPr lang="en-US">
                <a:solidFill>
                  <a:schemeClr val="lt1"/>
                </a:solidFill>
              </a:rPr>
              <a:t>Polly</a:t>
            </a:r>
            <a:r>
              <a:rPr lang="en-US"/>
              <a:t> </a:t>
            </a:r>
            <a:endParaRPr/>
          </a:p>
        </p:txBody>
      </p:sp>
      <p:sp>
        <p:nvSpPr>
          <p:cNvPr id="291" name="Google Shape;291;g5406b3e4b6_0_12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2" name="Google Shape;292;g5406b3e4b6_0_127"/>
          <p:cNvSpPr/>
          <p:nvPr/>
        </p:nvSpPr>
        <p:spPr>
          <a:xfrm>
            <a:off x="5943875" y="942975"/>
            <a:ext cx="1953300" cy="3377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93" name="Google Shape;293;g5406b3e4b6_0_127"/>
          <p:cNvSpPr/>
          <p:nvPr/>
        </p:nvSpPr>
        <p:spPr>
          <a:xfrm>
            <a:off x="3363000" y="2072975"/>
            <a:ext cx="15711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Polly</a:t>
            </a:r>
            <a:endParaRPr sz="1800"/>
          </a:p>
        </p:txBody>
      </p:sp>
      <p:sp>
        <p:nvSpPr>
          <p:cNvPr id="294" name="Google Shape;294;g5406b3e4b6_0_127"/>
          <p:cNvSpPr/>
          <p:nvPr/>
        </p:nvSpPr>
        <p:spPr>
          <a:xfrm>
            <a:off x="24158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5406b3e4b6_0_127"/>
          <p:cNvSpPr/>
          <p:nvPr/>
        </p:nvSpPr>
        <p:spPr>
          <a:xfrm>
            <a:off x="50066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5406b3e4b6_0_127"/>
          <p:cNvSpPr/>
          <p:nvPr/>
        </p:nvSpPr>
        <p:spPr>
          <a:xfrm>
            <a:off x="1256425" y="1844375"/>
            <a:ext cx="990600" cy="1169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Some Text</a:t>
            </a:r>
            <a:endParaRPr sz="1800"/>
          </a:p>
        </p:txBody>
      </p:sp>
      <p:pic>
        <p:nvPicPr>
          <p:cNvPr id="297" name="Google Shape;297;g5406b3e4b6_0_127"/>
          <p:cNvPicPr preferRelativeResize="0"/>
          <p:nvPr/>
        </p:nvPicPr>
        <p:blipFill>
          <a:blip r:embed="rId3">
            <a:alphaModFix/>
          </a:blip>
          <a:stretch>
            <a:fillRect/>
          </a:stretch>
        </p:blipFill>
        <p:spPr>
          <a:xfrm>
            <a:off x="6130625" y="1342588"/>
            <a:ext cx="1581150" cy="2638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9ed80d3280_0_4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Polly</a:t>
            </a:r>
            <a:endParaRPr>
              <a:solidFill>
                <a:srgbClr val="FFFFFF"/>
              </a:solidFill>
            </a:endParaRPr>
          </a:p>
        </p:txBody>
      </p:sp>
      <p:sp>
        <p:nvSpPr>
          <p:cNvPr id="303" name="Google Shape;303;g9ed80d3280_0_4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400050" lvl="0" marL="457200" rtl="0" algn="l">
              <a:lnSpc>
                <a:spcPct val="115000"/>
              </a:lnSpc>
              <a:spcBef>
                <a:spcPts val="0"/>
              </a:spcBef>
              <a:spcAft>
                <a:spcPts val="0"/>
              </a:spcAft>
              <a:buClr>
                <a:srgbClr val="000000"/>
              </a:buClr>
              <a:buSzPts val="2700"/>
              <a:buFont typeface="Calibri"/>
              <a:buChar char="•"/>
            </a:pPr>
            <a:r>
              <a:rPr lang="en-US" sz="2700"/>
              <a:t>Text To Speech Service (TTS)</a:t>
            </a:r>
            <a:endParaRPr sz="2700"/>
          </a:p>
          <a:p>
            <a:pPr indent="-400050" lvl="0" marL="457200" rtl="0" algn="l">
              <a:lnSpc>
                <a:spcPct val="115000"/>
              </a:lnSpc>
              <a:spcBef>
                <a:spcPts val="0"/>
              </a:spcBef>
              <a:spcAft>
                <a:spcPts val="0"/>
              </a:spcAft>
              <a:buClr>
                <a:srgbClr val="000000"/>
              </a:buClr>
              <a:buSzPts val="2700"/>
              <a:buFont typeface="Calibri"/>
              <a:buChar char="•"/>
            </a:pPr>
            <a:r>
              <a:rPr lang="en-US" sz="2700"/>
              <a:t>Speech Enabled Products</a:t>
            </a:r>
            <a:endParaRPr sz="2700"/>
          </a:p>
          <a:p>
            <a:pPr indent="-400050" lvl="0" marL="457200" rtl="0" algn="l">
              <a:lnSpc>
                <a:spcPct val="115000"/>
              </a:lnSpc>
              <a:spcBef>
                <a:spcPts val="0"/>
              </a:spcBef>
              <a:spcAft>
                <a:spcPts val="0"/>
              </a:spcAft>
              <a:buClr>
                <a:srgbClr val="000000"/>
              </a:buClr>
              <a:buSzPts val="2700"/>
              <a:buFont typeface="Calibri"/>
              <a:buChar char="•"/>
            </a:pPr>
            <a:r>
              <a:rPr lang="en-US" sz="2700"/>
              <a:t>Real-time or batch mode</a:t>
            </a:r>
            <a:endParaRPr sz="2700"/>
          </a:p>
          <a:p>
            <a:pPr indent="-400050" lvl="0" marL="457200" rtl="0" algn="l">
              <a:lnSpc>
                <a:spcPct val="115000"/>
              </a:lnSpc>
              <a:spcBef>
                <a:spcPts val="0"/>
              </a:spcBef>
              <a:spcAft>
                <a:spcPts val="0"/>
              </a:spcAft>
              <a:buClr>
                <a:srgbClr val="000000"/>
              </a:buClr>
              <a:buSzPts val="2700"/>
              <a:buFont typeface="Calibri"/>
              <a:buChar char="•"/>
            </a:pPr>
            <a:r>
              <a:rPr lang="en-US" sz="2700"/>
              <a:t>Wide selection of voices, languages</a:t>
            </a:r>
            <a:endParaRPr sz="2700"/>
          </a:p>
          <a:p>
            <a:pPr indent="-400050" lvl="0" marL="457200" rtl="0" algn="l">
              <a:lnSpc>
                <a:spcPct val="115000"/>
              </a:lnSpc>
              <a:spcBef>
                <a:spcPts val="0"/>
              </a:spcBef>
              <a:spcAft>
                <a:spcPts val="0"/>
              </a:spcAft>
              <a:buClr>
                <a:srgbClr val="000000"/>
              </a:buClr>
              <a:buSzPts val="2700"/>
              <a:buFont typeface="Calibri"/>
              <a:buChar char="•"/>
            </a:pPr>
            <a:r>
              <a:rPr lang="en-US" sz="2700"/>
              <a:t>Customize with SSML (Speech Synthesis Markup Language)</a:t>
            </a:r>
            <a:endParaRPr sz="2700">
              <a:solidFill>
                <a:srgbClr val="0000FF"/>
              </a:solidFill>
            </a:endParaRPr>
          </a:p>
        </p:txBody>
      </p:sp>
      <p:sp>
        <p:nvSpPr>
          <p:cNvPr id="304" name="Google Shape;304;g9ed80d3280_0_4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5406b3e4b6_0_150"/>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Polly SSML</a:t>
            </a:r>
            <a:endParaRPr>
              <a:solidFill>
                <a:srgbClr val="FFFFFF"/>
              </a:solidFill>
            </a:endParaRPr>
          </a:p>
        </p:txBody>
      </p:sp>
      <p:sp>
        <p:nvSpPr>
          <p:cNvPr id="310" name="Google Shape;310;g5406b3e4b6_0_150"/>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400050" lvl="0" marL="457200" rtl="0" algn="l">
              <a:lnSpc>
                <a:spcPct val="115000"/>
              </a:lnSpc>
              <a:spcBef>
                <a:spcPts val="0"/>
              </a:spcBef>
              <a:spcAft>
                <a:spcPts val="0"/>
              </a:spcAft>
              <a:buClr>
                <a:srgbClr val="000000"/>
              </a:buClr>
              <a:buSzPts val="2700"/>
              <a:buFont typeface="Calibri"/>
              <a:buChar char="•"/>
            </a:pPr>
            <a:r>
              <a:rPr lang="en-US" sz="3000">
                <a:latin typeface="Arial"/>
                <a:ea typeface="Arial"/>
                <a:cs typeface="Arial"/>
                <a:sym typeface="Arial"/>
              </a:rPr>
              <a:t>Control how Polly generates speech from text</a:t>
            </a:r>
            <a:endParaRPr sz="3000">
              <a:latin typeface="Arial"/>
              <a:ea typeface="Arial"/>
              <a:cs typeface="Arial"/>
              <a:sym typeface="Arial"/>
            </a:endParaRPr>
          </a:p>
          <a:p>
            <a:pPr indent="-400050" lvl="0" marL="457200" rtl="0" algn="l">
              <a:lnSpc>
                <a:spcPct val="115000"/>
              </a:lnSpc>
              <a:spcBef>
                <a:spcPts val="0"/>
              </a:spcBef>
              <a:spcAft>
                <a:spcPts val="0"/>
              </a:spcAft>
              <a:buClr>
                <a:srgbClr val="000000"/>
              </a:buClr>
              <a:buSzPts val="2700"/>
              <a:buFont typeface="Calibri"/>
              <a:buChar char="•"/>
            </a:pPr>
            <a:r>
              <a:rPr lang="en-US" sz="3000">
                <a:latin typeface="Arial"/>
                <a:ea typeface="Arial"/>
                <a:cs typeface="Arial"/>
                <a:sym typeface="Arial"/>
              </a:rPr>
              <a:t>Adjust pause, speech rate, pitch</a:t>
            </a:r>
            <a:endParaRPr sz="3000">
              <a:latin typeface="Arial"/>
              <a:ea typeface="Arial"/>
              <a:cs typeface="Arial"/>
              <a:sym typeface="Arial"/>
            </a:endParaRPr>
          </a:p>
          <a:p>
            <a:pPr indent="-400050" lvl="0" marL="457200" rtl="0" algn="l">
              <a:lnSpc>
                <a:spcPct val="115000"/>
              </a:lnSpc>
              <a:spcBef>
                <a:spcPts val="0"/>
              </a:spcBef>
              <a:spcAft>
                <a:spcPts val="0"/>
              </a:spcAft>
              <a:buClr>
                <a:srgbClr val="000000"/>
              </a:buClr>
              <a:buSzPts val="2700"/>
              <a:buFont typeface="Calibri"/>
              <a:buChar char="•"/>
            </a:pPr>
            <a:r>
              <a:rPr lang="en-US" sz="3000">
                <a:latin typeface="Arial"/>
                <a:ea typeface="Arial"/>
                <a:cs typeface="Arial"/>
                <a:sym typeface="Arial"/>
              </a:rPr>
              <a:t>Emphasis of sounds, Phonetic pronunciation</a:t>
            </a:r>
            <a:endParaRPr sz="3000">
              <a:latin typeface="Arial"/>
              <a:ea typeface="Arial"/>
              <a:cs typeface="Arial"/>
              <a:sym typeface="Arial"/>
            </a:endParaRPr>
          </a:p>
          <a:p>
            <a:pPr indent="-400050" lvl="0" marL="457200" rtl="0" algn="l">
              <a:lnSpc>
                <a:spcPct val="115000"/>
              </a:lnSpc>
              <a:spcBef>
                <a:spcPts val="0"/>
              </a:spcBef>
              <a:spcAft>
                <a:spcPts val="0"/>
              </a:spcAft>
              <a:buClr>
                <a:srgbClr val="000000"/>
              </a:buClr>
              <a:buSzPts val="2700"/>
              <a:buFont typeface="Calibri"/>
              <a:buChar char="•"/>
            </a:pPr>
            <a:r>
              <a:rPr lang="en-US" sz="3000">
                <a:latin typeface="Arial"/>
                <a:ea typeface="Arial"/>
                <a:cs typeface="Arial"/>
                <a:sym typeface="Arial"/>
              </a:rPr>
              <a:t>Newscaster</a:t>
            </a:r>
            <a:endParaRPr sz="2700">
              <a:solidFill>
                <a:srgbClr val="0000FF"/>
              </a:solidFill>
            </a:endParaRPr>
          </a:p>
        </p:txBody>
      </p:sp>
      <p:sp>
        <p:nvSpPr>
          <p:cNvPr id="311" name="Google Shape;311;g5406b3e4b6_0_150"/>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5406b3e4b6_0_157"/>
          <p:cNvSpPr/>
          <p:nvPr/>
        </p:nvSpPr>
        <p:spPr>
          <a:xfrm>
            <a:off x="1649550" y="1187809"/>
            <a:ext cx="5546100" cy="2456700"/>
          </a:xfrm>
          <a:prstGeom prst="rightArrow">
            <a:avLst>
              <a:gd fmla="val 50000" name="adj1"/>
              <a:gd fmla="val 50000" name="adj2"/>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5406b3e4b6_0_15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Polly Use-case</a:t>
            </a:r>
            <a:endParaRPr>
              <a:solidFill>
                <a:srgbClr val="FFFFFF"/>
              </a:solidFill>
            </a:endParaRPr>
          </a:p>
        </p:txBody>
      </p:sp>
      <p:sp>
        <p:nvSpPr>
          <p:cNvPr id="318" name="Google Shape;318;g5406b3e4b6_0_15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9" name="Google Shape;319;g5406b3e4b6_0_157"/>
          <p:cNvSpPr/>
          <p:nvPr/>
        </p:nvSpPr>
        <p:spPr>
          <a:xfrm>
            <a:off x="5725200" y="2072975"/>
            <a:ext cx="12219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Polly</a:t>
            </a:r>
            <a:endParaRPr sz="1800"/>
          </a:p>
        </p:txBody>
      </p:sp>
      <p:sp>
        <p:nvSpPr>
          <p:cNvPr id="320" name="Google Shape;320;g5406b3e4b6_0_157"/>
          <p:cNvSpPr/>
          <p:nvPr/>
        </p:nvSpPr>
        <p:spPr>
          <a:xfrm>
            <a:off x="3820200" y="2072975"/>
            <a:ext cx="15711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Comprehend</a:t>
            </a:r>
            <a:endParaRPr sz="1800"/>
          </a:p>
        </p:txBody>
      </p:sp>
      <p:sp>
        <p:nvSpPr>
          <p:cNvPr id="321" name="Google Shape;321;g5406b3e4b6_0_157"/>
          <p:cNvSpPr/>
          <p:nvPr/>
        </p:nvSpPr>
        <p:spPr>
          <a:xfrm>
            <a:off x="2143800" y="2072975"/>
            <a:ext cx="13821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Transcribe</a:t>
            </a:r>
            <a:endParaRPr sz="1800"/>
          </a:p>
        </p:txBody>
      </p:sp>
      <p:pic>
        <p:nvPicPr>
          <p:cNvPr id="322" name="Google Shape;322;g5406b3e4b6_0_157"/>
          <p:cNvPicPr preferRelativeResize="0"/>
          <p:nvPr/>
        </p:nvPicPr>
        <p:blipFill>
          <a:blip r:embed="rId3">
            <a:alphaModFix/>
          </a:blip>
          <a:stretch>
            <a:fillRect/>
          </a:stretch>
        </p:blipFill>
        <p:spPr>
          <a:xfrm>
            <a:off x="1215725" y="2016720"/>
            <a:ext cx="762000" cy="762000"/>
          </a:xfrm>
          <a:prstGeom prst="rect">
            <a:avLst/>
          </a:prstGeom>
          <a:noFill/>
          <a:ln>
            <a:noFill/>
          </a:ln>
        </p:spPr>
      </p:pic>
      <p:pic>
        <p:nvPicPr>
          <p:cNvPr id="323" name="Google Shape;323;g5406b3e4b6_0_157"/>
          <p:cNvPicPr preferRelativeResize="0"/>
          <p:nvPr/>
        </p:nvPicPr>
        <p:blipFill>
          <a:blip r:embed="rId3">
            <a:alphaModFix/>
          </a:blip>
          <a:stretch>
            <a:fillRect/>
          </a:stretch>
        </p:blipFill>
        <p:spPr>
          <a:xfrm>
            <a:off x="7081375" y="2016720"/>
            <a:ext cx="762000" cy="762000"/>
          </a:xfrm>
          <a:prstGeom prst="rect">
            <a:avLst/>
          </a:prstGeom>
          <a:noFill/>
          <a:ln>
            <a:noFill/>
          </a:ln>
        </p:spPr>
      </p:pic>
      <p:sp>
        <p:nvSpPr>
          <p:cNvPr id="324" name="Google Shape;324;g5406b3e4b6_0_157"/>
          <p:cNvSpPr txBox="1"/>
          <p:nvPr/>
        </p:nvSpPr>
        <p:spPr>
          <a:xfrm>
            <a:off x="1201950" y="3644500"/>
            <a:ext cx="66414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u="sng">
                <a:solidFill>
                  <a:schemeClr val="hlink"/>
                </a:solidFill>
                <a:latin typeface="Calibri"/>
                <a:ea typeface="Calibri"/>
                <a:cs typeface="Calibri"/>
                <a:sym typeface="Calibri"/>
                <a:hlinkClick r:id="rId4"/>
              </a:rPr>
              <a:t>https://docs.aws.amazon.com/polly/latest/dg/python-samples-overall.html</a:t>
            </a:r>
            <a:r>
              <a:rPr lang="en-US" sz="2000">
                <a:latin typeface="Calibri"/>
                <a:ea typeface="Calibri"/>
                <a:cs typeface="Calibri"/>
                <a:sym typeface="Calibri"/>
              </a:rPr>
              <a:t> </a:t>
            </a:r>
            <a:endParaRPr sz="20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5406b3e4b6_0_143"/>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Lex</a:t>
            </a:r>
            <a:endParaRPr>
              <a:solidFill>
                <a:srgbClr val="FFFFFF"/>
              </a:solidFill>
            </a:endParaRPr>
          </a:p>
        </p:txBody>
      </p:sp>
      <p:sp>
        <p:nvSpPr>
          <p:cNvPr id="330" name="Google Shape;330;g5406b3e4b6_0_143"/>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rgbClr val="000000"/>
              </a:buClr>
              <a:buSzPts val="1800"/>
              <a:buFont typeface="Calibri"/>
              <a:buChar char="•"/>
            </a:pPr>
            <a:r>
              <a:rPr lang="en-US" sz="1800">
                <a:solidFill>
                  <a:srgbClr val="000000"/>
                </a:solidFill>
              </a:rPr>
              <a:t>Amazon Lex is a service for building conversational interfaces into any application using voice and text</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libri"/>
              <a:buChar char="•"/>
            </a:pPr>
            <a:r>
              <a:rPr lang="en-US" sz="1800">
                <a:solidFill>
                  <a:srgbClr val="000000"/>
                </a:solidFill>
              </a:rPr>
              <a:t>Amazon Lex provides the advanced deep learning functionalities of automatic speech recognition (ASR) for converting speech to text, and natural language understanding (NLU) to recognize the intent of the text, to enable you to build applications with highly engaging user experiences and lifelike conversational interactions</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Calibri"/>
              <a:buChar char="•"/>
            </a:pPr>
            <a:r>
              <a:rPr lang="en-US" sz="1800">
                <a:solidFill>
                  <a:srgbClr val="000000"/>
                </a:solidFill>
              </a:rPr>
              <a:t>With Amazon Lex, the same deep learning technologies that power Amazon Alexa are now available to any developer, enabling you to quickly and easily build sophisticated, natural language, conversational bots</a:t>
            </a:r>
            <a:r>
              <a:rPr lang="en-US" sz="1800">
                <a:solidFill>
                  <a:srgbClr val="232F3E"/>
                </a:solidFill>
              </a:rPr>
              <a:t> </a:t>
            </a:r>
            <a:r>
              <a:rPr lang="en-US" sz="1800">
                <a:solidFill>
                  <a:srgbClr val="0000FF"/>
                </a:solidFill>
                <a:uFill>
                  <a:noFill/>
                </a:uFill>
                <a:hlinkClick r:id="rId3">
                  <a:extLst>
                    <a:ext uri="{A12FA001-AC4F-418D-AE19-62706E023703}">
                      <ahyp:hlinkClr val="tx"/>
                    </a:ext>
                  </a:extLst>
                </a:hlinkClick>
              </a:rPr>
              <a:t>(“chatbots”)</a:t>
            </a:r>
            <a:endParaRPr sz="1800">
              <a:solidFill>
                <a:srgbClr val="0000FF"/>
              </a:solidFill>
            </a:endParaRPr>
          </a:p>
        </p:txBody>
      </p:sp>
      <p:sp>
        <p:nvSpPr>
          <p:cNvPr id="331" name="Google Shape;331;g5406b3e4b6_0_143"/>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5406b3e4b6_0_17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a:t>
            </a:r>
            <a:r>
              <a:rPr lang="en-US">
                <a:solidFill>
                  <a:schemeClr val="lt1"/>
                </a:solidFill>
              </a:rPr>
              <a:t>Lex</a:t>
            </a:r>
            <a:r>
              <a:rPr lang="en-US"/>
              <a:t> </a:t>
            </a:r>
            <a:endParaRPr/>
          </a:p>
        </p:txBody>
      </p:sp>
      <p:sp>
        <p:nvSpPr>
          <p:cNvPr id="337" name="Google Shape;337;g5406b3e4b6_0_17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8" name="Google Shape;338;g5406b3e4b6_0_172"/>
          <p:cNvSpPr/>
          <p:nvPr/>
        </p:nvSpPr>
        <p:spPr>
          <a:xfrm>
            <a:off x="3744000" y="2072975"/>
            <a:ext cx="15711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Lex</a:t>
            </a:r>
            <a:endParaRPr sz="1800"/>
          </a:p>
        </p:txBody>
      </p:sp>
      <p:sp>
        <p:nvSpPr>
          <p:cNvPr id="339" name="Google Shape;339;g5406b3e4b6_0_172"/>
          <p:cNvSpPr/>
          <p:nvPr/>
        </p:nvSpPr>
        <p:spPr>
          <a:xfrm>
            <a:off x="28730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5406b3e4b6_0_172"/>
          <p:cNvSpPr/>
          <p:nvPr/>
        </p:nvSpPr>
        <p:spPr>
          <a:xfrm>
            <a:off x="5311475" y="2189875"/>
            <a:ext cx="859800" cy="3936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g5406b3e4b6_0_172"/>
          <p:cNvGrpSpPr/>
          <p:nvPr/>
        </p:nvGrpSpPr>
        <p:grpSpPr>
          <a:xfrm>
            <a:off x="6200777" y="1171575"/>
            <a:ext cx="1493700" cy="2524200"/>
            <a:chOff x="6200777" y="1171575"/>
            <a:chExt cx="1493700" cy="2524200"/>
          </a:xfrm>
        </p:grpSpPr>
        <p:sp>
          <p:nvSpPr>
            <p:cNvPr id="342" name="Google Shape;342;g5406b3e4b6_0_172"/>
            <p:cNvSpPr/>
            <p:nvPr/>
          </p:nvSpPr>
          <p:spPr>
            <a:xfrm>
              <a:off x="6200777" y="1171575"/>
              <a:ext cx="1493700" cy="2524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pic>
          <p:nvPicPr>
            <p:cNvPr id="343" name="Google Shape;343;g5406b3e4b6_0_172"/>
            <p:cNvPicPr preferRelativeResize="0"/>
            <p:nvPr/>
          </p:nvPicPr>
          <p:blipFill>
            <a:blip r:embed="rId3">
              <a:alphaModFix/>
            </a:blip>
            <a:stretch>
              <a:fillRect/>
            </a:stretch>
          </p:blipFill>
          <p:spPr>
            <a:xfrm>
              <a:off x="6477000" y="1350875"/>
              <a:ext cx="965912" cy="2116225"/>
            </a:xfrm>
            <a:prstGeom prst="rect">
              <a:avLst/>
            </a:prstGeom>
            <a:noFill/>
            <a:ln>
              <a:noFill/>
            </a:ln>
          </p:spPr>
        </p:pic>
      </p:grpSp>
      <p:grpSp>
        <p:nvGrpSpPr>
          <p:cNvPr id="344" name="Google Shape;344;g5406b3e4b6_0_172"/>
          <p:cNvGrpSpPr/>
          <p:nvPr/>
        </p:nvGrpSpPr>
        <p:grpSpPr>
          <a:xfrm>
            <a:off x="1400177" y="1171575"/>
            <a:ext cx="1493700" cy="2524200"/>
            <a:chOff x="6200777" y="1171575"/>
            <a:chExt cx="1493700" cy="2524200"/>
          </a:xfrm>
        </p:grpSpPr>
        <p:sp>
          <p:nvSpPr>
            <p:cNvPr id="345" name="Google Shape;345;g5406b3e4b6_0_172"/>
            <p:cNvSpPr/>
            <p:nvPr/>
          </p:nvSpPr>
          <p:spPr>
            <a:xfrm>
              <a:off x="6200777" y="1171575"/>
              <a:ext cx="1493700" cy="2524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pic>
          <p:nvPicPr>
            <p:cNvPr id="346" name="Google Shape;346;g5406b3e4b6_0_172"/>
            <p:cNvPicPr preferRelativeResize="0"/>
            <p:nvPr/>
          </p:nvPicPr>
          <p:blipFill>
            <a:blip r:embed="rId3">
              <a:alphaModFix/>
            </a:blip>
            <a:stretch>
              <a:fillRect/>
            </a:stretch>
          </p:blipFill>
          <p:spPr>
            <a:xfrm>
              <a:off x="6477000" y="1350875"/>
              <a:ext cx="965912" cy="2116225"/>
            </a:xfrm>
            <a:prstGeom prst="rect">
              <a:avLst/>
            </a:prstGeom>
            <a:noFill/>
            <a:ln>
              <a:noFill/>
            </a:ln>
          </p:spPr>
        </p:pic>
      </p:grpSp>
      <p:sp>
        <p:nvSpPr>
          <p:cNvPr id="347" name="Google Shape;347;g5406b3e4b6_0_172"/>
          <p:cNvSpPr/>
          <p:nvPr/>
        </p:nvSpPr>
        <p:spPr>
          <a:xfrm>
            <a:off x="3744000" y="3368375"/>
            <a:ext cx="1571100" cy="64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Lambda</a:t>
            </a:r>
            <a:endParaRPr sz="1800"/>
          </a:p>
        </p:txBody>
      </p:sp>
      <p:sp>
        <p:nvSpPr>
          <p:cNvPr id="348" name="Google Shape;348;g5406b3e4b6_0_172"/>
          <p:cNvSpPr/>
          <p:nvPr/>
        </p:nvSpPr>
        <p:spPr>
          <a:xfrm>
            <a:off x="4352925" y="2737150"/>
            <a:ext cx="350700" cy="649500"/>
          </a:xfrm>
          <a:prstGeom prst="upDown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5406b3e4b6_0_206"/>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Lex - Terminology 1/2</a:t>
            </a:r>
            <a:endParaRPr>
              <a:solidFill>
                <a:srgbClr val="FFFFFF"/>
              </a:solidFill>
            </a:endParaRPr>
          </a:p>
        </p:txBody>
      </p:sp>
      <p:sp>
        <p:nvSpPr>
          <p:cNvPr id="354" name="Google Shape;354;g5406b3e4b6_0_206"/>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0"/>
              </a:spcBef>
              <a:spcAft>
                <a:spcPts val="0"/>
              </a:spcAft>
              <a:buClr>
                <a:srgbClr val="000000"/>
              </a:buClr>
              <a:buSzPts val="1900"/>
              <a:buChar char="•"/>
            </a:pPr>
            <a:r>
              <a:rPr b="1" lang="en-US" sz="1900">
                <a:solidFill>
                  <a:srgbClr val="000000"/>
                </a:solidFill>
              </a:rPr>
              <a:t>Bot</a:t>
            </a:r>
            <a:r>
              <a:rPr lang="en-US" sz="1900">
                <a:solidFill>
                  <a:srgbClr val="000000"/>
                </a:solidFill>
              </a:rPr>
              <a:t>:</a:t>
            </a:r>
            <a:r>
              <a:rPr lang="en-US" sz="1900">
                <a:solidFill>
                  <a:srgbClr val="000000"/>
                </a:solidFill>
              </a:rPr>
              <a:t> A bot performs automated tasks such as ordering a pizza, booking a hotel, ordering flowers, and so on</a:t>
            </a:r>
            <a:endParaRPr sz="1900">
              <a:solidFill>
                <a:srgbClr val="000000"/>
              </a:solidFill>
            </a:endParaRPr>
          </a:p>
          <a:p>
            <a:pPr indent="-349250" lvl="1" marL="914400" rtl="0" algn="l">
              <a:lnSpc>
                <a:spcPct val="100000"/>
              </a:lnSpc>
              <a:spcBef>
                <a:spcPts val="0"/>
              </a:spcBef>
              <a:spcAft>
                <a:spcPts val="0"/>
              </a:spcAft>
              <a:buClr>
                <a:srgbClr val="000000"/>
              </a:buClr>
              <a:buSzPts val="1900"/>
              <a:buChar char="•"/>
            </a:pPr>
            <a:r>
              <a:rPr lang="en-US" sz="1900">
                <a:solidFill>
                  <a:srgbClr val="000000"/>
                </a:solidFill>
              </a:rPr>
              <a:t>Amazon Lex bots can understand user input provided with text or speech and converse in natural language</a:t>
            </a:r>
            <a:endParaRPr sz="1900">
              <a:solidFill>
                <a:srgbClr val="000000"/>
              </a:solidFill>
            </a:endParaRPr>
          </a:p>
          <a:p>
            <a:pPr indent="-349250" lvl="1" marL="914400" rtl="0" algn="l">
              <a:lnSpc>
                <a:spcPct val="100000"/>
              </a:lnSpc>
              <a:spcBef>
                <a:spcPts val="0"/>
              </a:spcBef>
              <a:spcAft>
                <a:spcPts val="0"/>
              </a:spcAft>
              <a:buClr>
                <a:srgbClr val="000000"/>
              </a:buClr>
              <a:buSzPts val="1900"/>
              <a:buChar char="•"/>
            </a:pPr>
            <a:r>
              <a:rPr lang="en-US" sz="1900">
                <a:solidFill>
                  <a:srgbClr val="000000"/>
                </a:solidFill>
              </a:rPr>
              <a:t>You can create Lambda functions and add them as code hooks in your intent configuration to perform user data validation and fulfillment tasks</a:t>
            </a:r>
            <a:endParaRPr sz="1900">
              <a:solidFill>
                <a:srgbClr val="000000"/>
              </a:solidFill>
            </a:endParaRPr>
          </a:p>
          <a:p>
            <a:pPr indent="-349250" lvl="0" marL="457200" rtl="0" algn="l">
              <a:spcBef>
                <a:spcPts val="0"/>
              </a:spcBef>
              <a:spcAft>
                <a:spcPts val="0"/>
              </a:spcAft>
              <a:buClr>
                <a:srgbClr val="000000"/>
              </a:buClr>
              <a:buSzPts val="1900"/>
              <a:buChar char="•"/>
            </a:pPr>
            <a:r>
              <a:rPr b="1" lang="en-US" sz="1900">
                <a:solidFill>
                  <a:srgbClr val="000000"/>
                </a:solidFill>
              </a:rPr>
              <a:t>Intent</a:t>
            </a:r>
            <a:r>
              <a:rPr lang="en-US" sz="1900">
                <a:solidFill>
                  <a:srgbClr val="000000"/>
                </a:solidFill>
              </a:rPr>
              <a:t>:</a:t>
            </a:r>
            <a:r>
              <a:rPr lang="en-US" sz="1900">
                <a:solidFill>
                  <a:srgbClr val="000000"/>
                </a:solidFill>
              </a:rPr>
              <a:t> An intent represents an action that the user wants to perform</a:t>
            </a:r>
            <a:endParaRPr sz="1900">
              <a:solidFill>
                <a:srgbClr val="000000"/>
              </a:solidFill>
            </a:endParaRPr>
          </a:p>
          <a:p>
            <a:pPr indent="-349250" lvl="1" marL="914400" rtl="0" algn="l">
              <a:spcBef>
                <a:spcPts val="0"/>
              </a:spcBef>
              <a:spcAft>
                <a:spcPts val="0"/>
              </a:spcAft>
              <a:buClr>
                <a:srgbClr val="000000"/>
              </a:buClr>
              <a:buSzPts val="1900"/>
              <a:buChar char="•"/>
            </a:pPr>
            <a:r>
              <a:rPr lang="en-US" sz="1900">
                <a:solidFill>
                  <a:srgbClr val="000000"/>
                </a:solidFill>
              </a:rPr>
              <a:t>You create a bot to support one or more related intents. For example, you might create a bot that orders pizza and drinks</a:t>
            </a:r>
            <a:endParaRPr sz="1900">
              <a:solidFill>
                <a:srgbClr val="000000"/>
              </a:solidFill>
            </a:endParaRPr>
          </a:p>
        </p:txBody>
      </p:sp>
      <p:sp>
        <p:nvSpPr>
          <p:cNvPr id="355" name="Google Shape;355;g5406b3e4b6_0_206"/>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5406b3e4b6_0_19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Lex - Terminology 2/2</a:t>
            </a:r>
            <a:endParaRPr>
              <a:solidFill>
                <a:srgbClr val="FFFFFF"/>
              </a:solidFill>
            </a:endParaRPr>
          </a:p>
        </p:txBody>
      </p:sp>
      <p:sp>
        <p:nvSpPr>
          <p:cNvPr id="361" name="Google Shape;361;g5406b3e4b6_0_192"/>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36550" lvl="0" marL="285750" rtl="0" algn="l">
              <a:lnSpc>
                <a:spcPct val="100000"/>
              </a:lnSpc>
              <a:spcBef>
                <a:spcPts val="0"/>
              </a:spcBef>
              <a:spcAft>
                <a:spcPts val="0"/>
              </a:spcAft>
              <a:buClr>
                <a:srgbClr val="000000"/>
              </a:buClr>
              <a:buSzPts val="1700"/>
              <a:buChar char="•"/>
            </a:pPr>
            <a:r>
              <a:rPr lang="en-US" sz="1700">
                <a:solidFill>
                  <a:srgbClr val="000000"/>
                </a:solidFill>
              </a:rPr>
              <a:t>For each </a:t>
            </a:r>
            <a:r>
              <a:rPr b="1" lang="en-US" sz="1700"/>
              <a:t>Intent</a:t>
            </a:r>
            <a:r>
              <a:rPr lang="en-US" sz="1700">
                <a:solidFill>
                  <a:srgbClr val="000000"/>
                </a:solidFill>
              </a:rPr>
              <a:t>, you provide the following required information:</a:t>
            </a:r>
            <a:endParaRPr sz="1700">
              <a:solidFill>
                <a:srgbClr val="000000"/>
              </a:solidFill>
            </a:endParaRPr>
          </a:p>
          <a:p>
            <a:pPr indent="-336550" lvl="1" marL="914400" rtl="0" algn="l">
              <a:spcBef>
                <a:spcPts val="0"/>
              </a:spcBef>
              <a:spcAft>
                <a:spcPts val="0"/>
              </a:spcAft>
              <a:buClr>
                <a:srgbClr val="000000"/>
              </a:buClr>
              <a:buSzPts val="1700"/>
              <a:buChar char="•"/>
            </a:pPr>
            <a:r>
              <a:rPr lang="en-US" sz="1700">
                <a:solidFill>
                  <a:srgbClr val="000000"/>
                </a:solidFill>
              </a:rPr>
              <a:t>Intent name: A descriptive name for the intent. For example, OrderPizza</a:t>
            </a:r>
            <a:endParaRPr sz="1700">
              <a:solidFill>
                <a:srgbClr val="000000"/>
              </a:solidFill>
            </a:endParaRPr>
          </a:p>
          <a:p>
            <a:pPr indent="-336550" lvl="1" marL="914400" rtl="0" algn="l">
              <a:spcBef>
                <a:spcPts val="0"/>
              </a:spcBef>
              <a:spcAft>
                <a:spcPts val="0"/>
              </a:spcAft>
              <a:buClr>
                <a:srgbClr val="000000"/>
              </a:buClr>
              <a:buSzPts val="1700"/>
              <a:buChar char="•"/>
            </a:pPr>
            <a:r>
              <a:rPr lang="en-US" sz="1700">
                <a:solidFill>
                  <a:srgbClr val="000000"/>
                </a:solidFill>
              </a:rPr>
              <a:t>Sample utterances: How a user might convey the intent. For example, a user might say “Can I order a pizza please” or “I want to order a pizza”</a:t>
            </a:r>
            <a:endParaRPr sz="1700">
              <a:solidFill>
                <a:srgbClr val="000000"/>
              </a:solidFill>
            </a:endParaRPr>
          </a:p>
          <a:p>
            <a:pPr indent="-336550" lvl="1" marL="914400" rtl="0" algn="l">
              <a:spcBef>
                <a:spcPts val="0"/>
              </a:spcBef>
              <a:spcAft>
                <a:spcPts val="0"/>
              </a:spcAft>
              <a:buClr>
                <a:srgbClr val="000000"/>
              </a:buClr>
              <a:buSzPts val="1700"/>
              <a:buChar char="•"/>
            </a:pPr>
            <a:r>
              <a:rPr lang="en-US" sz="1700">
                <a:solidFill>
                  <a:srgbClr val="000000"/>
                </a:solidFill>
              </a:rPr>
              <a:t>How to fulfill the intent: How you want to fulfill the intent after the user provides the necessary information (for example, place order with a local pizza shop)</a:t>
            </a:r>
            <a:endParaRPr sz="1700">
              <a:solidFill>
                <a:srgbClr val="000000"/>
              </a:solidFill>
            </a:endParaRPr>
          </a:p>
          <a:p>
            <a:pPr indent="-336550" lvl="0" marL="285750" rtl="0" algn="l">
              <a:spcBef>
                <a:spcPts val="0"/>
              </a:spcBef>
              <a:spcAft>
                <a:spcPts val="0"/>
              </a:spcAft>
              <a:buClr>
                <a:srgbClr val="000000"/>
              </a:buClr>
              <a:buSzPts val="1700"/>
              <a:buChar char="•"/>
            </a:pPr>
            <a:r>
              <a:rPr b="1" lang="en-US" sz="1700">
                <a:solidFill>
                  <a:srgbClr val="000000"/>
                </a:solidFill>
              </a:rPr>
              <a:t>Slot</a:t>
            </a:r>
            <a:r>
              <a:rPr lang="en-US" sz="1700">
                <a:solidFill>
                  <a:srgbClr val="000000"/>
                </a:solidFill>
              </a:rPr>
              <a:t> — An intent can require zero or more slots or parameters. You add slots as part of the intent configuration. At runtime, Amazon Lex prompts the user for specific slot values. The user must provide values for all </a:t>
            </a:r>
            <a:r>
              <a:rPr i="1" lang="en-US" sz="1700">
                <a:solidFill>
                  <a:srgbClr val="000000"/>
                </a:solidFill>
              </a:rPr>
              <a:t>required</a:t>
            </a:r>
            <a:r>
              <a:rPr lang="en-US" sz="1700">
                <a:solidFill>
                  <a:srgbClr val="000000"/>
                </a:solidFill>
              </a:rPr>
              <a:t> slots before Amazon Lex can fulfill the intent</a:t>
            </a:r>
            <a:endParaRPr sz="1700">
              <a:solidFill>
                <a:srgbClr val="000000"/>
              </a:solidFill>
            </a:endParaRPr>
          </a:p>
        </p:txBody>
      </p:sp>
      <p:sp>
        <p:nvSpPr>
          <p:cNvPr id="362" name="Google Shape;362;g5406b3e4b6_0_19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a9d91d66af_0_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Create a Custom Bot</a:t>
            </a:r>
            <a:endParaRPr/>
          </a:p>
        </p:txBody>
      </p:sp>
      <p:sp>
        <p:nvSpPr>
          <p:cNvPr id="368" name="Google Shape;368;ga9d91d66af_0_0"/>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68300" lvl="0" marL="457200" rtl="0" algn="l">
              <a:spcBef>
                <a:spcPts val="440"/>
              </a:spcBef>
              <a:spcAft>
                <a:spcPts val="0"/>
              </a:spcAft>
              <a:buClr>
                <a:srgbClr val="000000"/>
              </a:buClr>
              <a:buSzPts val="2200"/>
              <a:buChar char="•"/>
            </a:pPr>
            <a:r>
              <a:rPr lang="en-US">
                <a:solidFill>
                  <a:srgbClr val="000000"/>
                </a:solidFill>
              </a:rPr>
              <a:t>It is easy to create a custom bot using Lex</a:t>
            </a:r>
            <a:endParaRPr>
              <a:solidFill>
                <a:srgbClr val="000000"/>
              </a:solidFill>
            </a:endParaRPr>
          </a:p>
          <a:p>
            <a:pPr indent="-368300" lvl="0" marL="457200" rtl="0" algn="l">
              <a:spcBef>
                <a:spcPts val="0"/>
              </a:spcBef>
              <a:spcAft>
                <a:spcPts val="0"/>
              </a:spcAft>
              <a:buClr>
                <a:srgbClr val="000000"/>
              </a:buClr>
              <a:buSzPts val="2200"/>
              <a:buChar char="•"/>
            </a:pPr>
            <a:r>
              <a:rPr lang="en-US">
                <a:solidFill>
                  <a:srgbClr val="000000"/>
                </a:solidFill>
              </a:rPr>
              <a:t>you use the Amazon Lex console to create a custom bot</a:t>
            </a:r>
            <a:endParaRPr>
              <a:solidFill>
                <a:srgbClr val="000000"/>
              </a:solidFill>
            </a:endParaRPr>
          </a:p>
          <a:p>
            <a:pPr indent="-368300" lvl="0" marL="457200" rtl="0" algn="l">
              <a:spcBef>
                <a:spcPts val="0"/>
              </a:spcBef>
              <a:spcAft>
                <a:spcPts val="0"/>
              </a:spcAft>
              <a:buClr>
                <a:srgbClr val="000000"/>
              </a:buClr>
              <a:buSzPts val="2200"/>
              <a:buChar char="•"/>
            </a:pPr>
            <a:r>
              <a:rPr lang="en-US">
                <a:solidFill>
                  <a:srgbClr val="000000"/>
                </a:solidFill>
              </a:rPr>
              <a:t>You configure the bot by adding a custom intent</a:t>
            </a:r>
            <a:endParaRPr>
              <a:solidFill>
                <a:srgbClr val="000000"/>
              </a:solidFill>
            </a:endParaRPr>
          </a:p>
          <a:p>
            <a:pPr indent="-368300" lvl="0" marL="457200" rtl="0" algn="l">
              <a:spcBef>
                <a:spcPts val="0"/>
              </a:spcBef>
              <a:spcAft>
                <a:spcPts val="0"/>
              </a:spcAft>
              <a:buClr>
                <a:srgbClr val="000000"/>
              </a:buClr>
              <a:buSzPts val="2200"/>
              <a:buChar char="•"/>
            </a:pPr>
            <a:r>
              <a:rPr lang="en-US">
                <a:solidFill>
                  <a:srgbClr val="000000"/>
                </a:solidFill>
              </a:rPr>
              <a:t>You can define custom slot types, and define the slots required for fulfillment</a:t>
            </a:r>
            <a:endParaRPr>
              <a:solidFill>
                <a:srgbClr val="000000"/>
              </a:solidFill>
            </a:endParaRPr>
          </a:p>
          <a:p>
            <a:pPr indent="-368300" lvl="0" marL="457200" rtl="0" algn="l">
              <a:spcBef>
                <a:spcPts val="0"/>
              </a:spcBef>
              <a:spcAft>
                <a:spcPts val="0"/>
              </a:spcAft>
              <a:buClr>
                <a:srgbClr val="000000"/>
              </a:buClr>
              <a:buSzPts val="2200"/>
              <a:buChar char="•"/>
            </a:pPr>
            <a:r>
              <a:rPr lang="en-US">
                <a:solidFill>
                  <a:srgbClr val="000000"/>
                </a:solidFill>
              </a:rPr>
              <a:t>More here: </a:t>
            </a:r>
            <a:r>
              <a:rPr lang="en-US" u="sng">
                <a:solidFill>
                  <a:schemeClr val="hlink"/>
                </a:solidFill>
                <a:hlinkClick r:id="rId3"/>
              </a:rPr>
              <a:t>https://docs.aws.amazon.com/lex/latest/dg/getting-started-ex2.html</a:t>
            </a:r>
            <a:r>
              <a:rPr lang="en-US"/>
              <a:t> </a:t>
            </a:r>
            <a:endParaRPr/>
          </a:p>
        </p:txBody>
      </p:sp>
      <p:sp>
        <p:nvSpPr>
          <p:cNvPr id="369" name="Google Shape;369;ga9d91d66af_0_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ab180f3547_0_0"/>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ctr">
              <a:spcBef>
                <a:spcPts val="440"/>
              </a:spcBef>
              <a:spcAft>
                <a:spcPts val="0"/>
              </a:spcAft>
              <a:buNone/>
            </a:pPr>
            <a:r>
              <a:rPr lang="en-US" sz="10200"/>
              <a:t>End of </a:t>
            </a:r>
            <a:endParaRPr sz="10200"/>
          </a:p>
          <a:p>
            <a:pPr indent="0" lvl="0" marL="0" rtl="0" algn="ctr">
              <a:spcBef>
                <a:spcPts val="440"/>
              </a:spcBef>
              <a:spcAft>
                <a:spcPts val="0"/>
              </a:spcAft>
              <a:buNone/>
            </a:pPr>
            <a:r>
              <a:rPr lang="en-US" sz="10200"/>
              <a:t>Session 1</a:t>
            </a:r>
            <a:endParaRPr sz="10200"/>
          </a:p>
        </p:txBody>
      </p:sp>
      <p:sp>
        <p:nvSpPr>
          <p:cNvPr id="375" name="Google Shape;375;gab180f3547_0_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a994ec21d0_0_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Github Repo</a:t>
            </a:r>
            <a:endParaRPr/>
          </a:p>
        </p:txBody>
      </p:sp>
      <p:sp>
        <p:nvSpPr>
          <p:cNvPr id="75" name="Google Shape;75;ga994ec21d0_0_0"/>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US" sz="2800"/>
              <a:t>All code is </a:t>
            </a:r>
            <a:r>
              <a:rPr lang="en-US" sz="2800"/>
              <a:t>available</a:t>
            </a:r>
            <a:r>
              <a:rPr lang="en-US" sz="2800"/>
              <a:t> here:</a:t>
            </a:r>
            <a:endParaRPr sz="2800"/>
          </a:p>
          <a:p>
            <a:pPr indent="0" lvl="0" marL="0" rtl="0" algn="l">
              <a:spcBef>
                <a:spcPts val="440"/>
              </a:spcBef>
              <a:spcAft>
                <a:spcPts val="0"/>
              </a:spcAft>
              <a:buNone/>
            </a:pPr>
            <a:r>
              <a:rPr lang="en-US" sz="2800" u="sng">
                <a:solidFill>
                  <a:schemeClr val="hlink"/>
                </a:solidFill>
                <a:hlinkClick r:id="rId3"/>
              </a:rPr>
              <a:t>https://github.com/nsadawi/AWS-ML-Primer</a:t>
            </a:r>
            <a:r>
              <a:rPr lang="en-US" sz="2800"/>
              <a:t> </a:t>
            </a:r>
            <a:endParaRPr sz="2800"/>
          </a:p>
        </p:txBody>
      </p:sp>
      <p:sp>
        <p:nvSpPr>
          <p:cNvPr id="76" name="Google Shape;76;ga994ec21d0_0_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8930b9d02e_0_5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Rekognition</a:t>
            </a:r>
            <a:endParaRPr/>
          </a:p>
        </p:txBody>
      </p:sp>
      <p:sp>
        <p:nvSpPr>
          <p:cNvPr id="381" name="Google Shape;381;g8930b9d02e_0_55"/>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04800" lvl="0" marL="285750" rtl="0" algn="l">
              <a:lnSpc>
                <a:spcPct val="115000"/>
              </a:lnSpc>
              <a:spcBef>
                <a:spcPts val="0"/>
              </a:spcBef>
              <a:spcAft>
                <a:spcPts val="0"/>
              </a:spcAft>
              <a:buClr>
                <a:srgbClr val="000000"/>
              </a:buClr>
              <a:buSzPts val="2200"/>
              <a:buFont typeface="Calibri"/>
              <a:buChar char="•"/>
            </a:pPr>
            <a:r>
              <a:rPr lang="en-US">
                <a:solidFill>
                  <a:srgbClr val="000000"/>
                </a:solidFill>
              </a:rPr>
              <a:t>It is Deep Learning-Based Image Recognition Service</a:t>
            </a:r>
            <a:endParaRPr>
              <a:solidFill>
                <a:srgbClr val="000000"/>
              </a:solidFill>
            </a:endParaRPr>
          </a:p>
          <a:p>
            <a:pPr indent="-304800" lvl="0" marL="285750" rtl="0" algn="l">
              <a:lnSpc>
                <a:spcPct val="115000"/>
              </a:lnSpc>
              <a:spcBef>
                <a:spcPts val="0"/>
              </a:spcBef>
              <a:spcAft>
                <a:spcPts val="0"/>
              </a:spcAft>
              <a:buClr>
                <a:srgbClr val="000000"/>
              </a:buClr>
              <a:buSzPts val="2200"/>
              <a:buFont typeface="Calibri"/>
              <a:buChar char="•"/>
            </a:pPr>
            <a:r>
              <a:rPr lang="en-US">
                <a:solidFill>
                  <a:srgbClr val="000000"/>
                </a:solidFill>
              </a:rPr>
              <a:t>Analyze Video and Extract Rich Metadata</a:t>
            </a:r>
            <a:endParaRPr>
              <a:solidFill>
                <a:srgbClr val="000000"/>
              </a:solidFill>
            </a:endParaRPr>
          </a:p>
          <a:p>
            <a:pPr indent="-304800" lvl="0" marL="285750" rtl="0" algn="l">
              <a:lnSpc>
                <a:spcPct val="115000"/>
              </a:lnSpc>
              <a:spcBef>
                <a:spcPts val="0"/>
              </a:spcBef>
              <a:spcAft>
                <a:spcPts val="0"/>
              </a:spcAft>
              <a:buClr>
                <a:srgbClr val="000000"/>
              </a:buClr>
              <a:buSzPts val="2200"/>
              <a:buFont typeface="Calibri"/>
              <a:buChar char="•"/>
            </a:pPr>
            <a:r>
              <a:rPr lang="en-US">
                <a:solidFill>
                  <a:srgbClr val="000000"/>
                </a:solidFill>
              </a:rPr>
              <a:t>Detect, Analyze, and Compare Faces</a:t>
            </a:r>
            <a:endParaRPr>
              <a:solidFill>
                <a:srgbClr val="000000"/>
              </a:solidFill>
            </a:endParaRPr>
          </a:p>
          <a:p>
            <a:pPr indent="-304800" lvl="0" marL="285750" rtl="0" algn="l">
              <a:lnSpc>
                <a:spcPct val="115000"/>
              </a:lnSpc>
              <a:spcBef>
                <a:spcPts val="0"/>
              </a:spcBef>
              <a:spcAft>
                <a:spcPts val="0"/>
              </a:spcAft>
              <a:buClr>
                <a:srgbClr val="000000"/>
              </a:buClr>
              <a:buSzPts val="2200"/>
              <a:buFont typeface="Calibri"/>
              <a:buChar char="•"/>
            </a:pPr>
            <a:r>
              <a:rPr lang="en-US">
                <a:solidFill>
                  <a:srgbClr val="000000"/>
                </a:solidFill>
              </a:rPr>
              <a:t>Deep Dive on Amazon Rekognition</a:t>
            </a:r>
            <a:endParaRPr>
              <a:solidFill>
                <a:srgbClr val="000000"/>
              </a:solidFill>
            </a:endParaRPr>
          </a:p>
          <a:p>
            <a:pPr indent="-304800" lvl="0" marL="285750" rtl="0" algn="l">
              <a:lnSpc>
                <a:spcPct val="115000"/>
              </a:lnSpc>
              <a:spcBef>
                <a:spcPts val="0"/>
              </a:spcBef>
              <a:spcAft>
                <a:spcPts val="0"/>
              </a:spcAft>
              <a:buClr>
                <a:srgbClr val="313131"/>
              </a:buClr>
              <a:buSzPts val="2200"/>
              <a:buFont typeface="Calibri"/>
              <a:buChar char="•"/>
            </a:pPr>
            <a:r>
              <a:rPr lang="en-US" u="sng">
                <a:solidFill>
                  <a:schemeClr val="hlink"/>
                </a:solidFill>
                <a:hlinkClick r:id="rId3"/>
              </a:rPr>
              <a:t>https://eu-west-2.console.aws.amazon.com/rekognition/home?region=eu-west-2#/</a:t>
            </a:r>
            <a:r>
              <a:rPr lang="en-US">
                <a:solidFill>
                  <a:srgbClr val="313131"/>
                </a:solidFill>
              </a:rPr>
              <a:t> </a:t>
            </a:r>
            <a:endParaRPr>
              <a:solidFill>
                <a:srgbClr val="313131"/>
              </a:solidFill>
            </a:endParaRPr>
          </a:p>
          <a:p>
            <a:pPr indent="-304800" lvl="0" marL="285750" rtl="0" algn="l">
              <a:lnSpc>
                <a:spcPct val="115000"/>
              </a:lnSpc>
              <a:spcBef>
                <a:spcPts val="0"/>
              </a:spcBef>
              <a:spcAft>
                <a:spcPts val="0"/>
              </a:spcAft>
              <a:buSzPts val="2200"/>
              <a:buFont typeface="Calibri"/>
              <a:buChar char="•"/>
            </a:pPr>
            <a:r>
              <a:rPr lang="en-US" u="sng">
                <a:solidFill>
                  <a:schemeClr val="hlink"/>
                </a:solidFill>
                <a:hlinkClick r:id="rId4"/>
              </a:rPr>
              <a:t>https://docs.aws.amazon.com/rekognition/latest/dg/what-is.html</a:t>
            </a:r>
            <a:endParaRPr/>
          </a:p>
        </p:txBody>
      </p:sp>
      <p:sp>
        <p:nvSpPr>
          <p:cNvPr id="382" name="Google Shape;382;g8930b9d02e_0_55"/>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5406b3e4b6_0_21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Amazon </a:t>
            </a:r>
            <a:r>
              <a:rPr lang="en-US">
                <a:solidFill>
                  <a:schemeClr val="lt1"/>
                </a:solidFill>
              </a:rPr>
              <a:t>Rekognition</a:t>
            </a:r>
            <a:r>
              <a:rPr lang="en-US"/>
              <a:t> </a:t>
            </a:r>
            <a:endParaRPr/>
          </a:p>
        </p:txBody>
      </p:sp>
      <p:sp>
        <p:nvSpPr>
          <p:cNvPr id="388" name="Google Shape;388;g5406b3e4b6_0_21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9" name="Google Shape;389;g5406b3e4b6_0_212"/>
          <p:cNvSpPr/>
          <p:nvPr/>
        </p:nvSpPr>
        <p:spPr>
          <a:xfrm>
            <a:off x="5849497" y="933315"/>
            <a:ext cx="1945500" cy="29061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90" name="Google Shape;390;g5406b3e4b6_0_212"/>
          <p:cNvSpPr/>
          <p:nvPr/>
        </p:nvSpPr>
        <p:spPr>
          <a:xfrm>
            <a:off x="3278926" y="1905744"/>
            <a:ext cx="15648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Rekognition</a:t>
            </a:r>
            <a:endParaRPr sz="1800"/>
          </a:p>
        </p:txBody>
      </p:sp>
      <p:sp>
        <p:nvSpPr>
          <p:cNvPr id="391" name="Google Shape;391;g5406b3e4b6_0_212"/>
          <p:cNvSpPr/>
          <p:nvPr/>
        </p:nvSpPr>
        <p:spPr>
          <a:xfrm>
            <a:off x="6113987" y="1019744"/>
            <a:ext cx="14616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Recognition</a:t>
            </a:r>
            <a:endParaRPr sz="1800"/>
          </a:p>
        </p:txBody>
      </p:sp>
      <p:sp>
        <p:nvSpPr>
          <p:cNvPr id="392" name="Google Shape;392;g5406b3e4b6_0_212"/>
          <p:cNvSpPr/>
          <p:nvPr/>
        </p:nvSpPr>
        <p:spPr>
          <a:xfrm>
            <a:off x="6113987" y="1741063"/>
            <a:ext cx="14616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Facial Analysis</a:t>
            </a:r>
            <a:endParaRPr sz="1800"/>
          </a:p>
        </p:txBody>
      </p:sp>
      <p:sp>
        <p:nvSpPr>
          <p:cNvPr id="393" name="Google Shape;393;g5406b3e4b6_0_212"/>
          <p:cNvSpPr/>
          <p:nvPr/>
        </p:nvSpPr>
        <p:spPr>
          <a:xfrm>
            <a:off x="6113987" y="2462381"/>
            <a:ext cx="14616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Content Labeling</a:t>
            </a:r>
            <a:endParaRPr sz="1800"/>
          </a:p>
        </p:txBody>
      </p:sp>
      <p:sp>
        <p:nvSpPr>
          <p:cNvPr id="394" name="Google Shape;394;g5406b3e4b6_0_212"/>
          <p:cNvSpPr/>
          <p:nvPr/>
        </p:nvSpPr>
        <p:spPr>
          <a:xfrm>
            <a:off x="6113987" y="3183700"/>
            <a:ext cx="1461600" cy="55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and more</a:t>
            </a:r>
            <a:endParaRPr sz="1800"/>
          </a:p>
        </p:txBody>
      </p:sp>
      <p:sp>
        <p:nvSpPr>
          <p:cNvPr id="395" name="Google Shape;395;g5406b3e4b6_0_212"/>
          <p:cNvSpPr/>
          <p:nvPr/>
        </p:nvSpPr>
        <p:spPr>
          <a:xfrm>
            <a:off x="2335582" y="2006343"/>
            <a:ext cx="856500" cy="3387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5406b3e4b6_0_212"/>
          <p:cNvSpPr/>
          <p:nvPr/>
        </p:nvSpPr>
        <p:spPr>
          <a:xfrm>
            <a:off x="4916039" y="2006343"/>
            <a:ext cx="856500" cy="338700"/>
          </a:xfrm>
          <a:prstGeom prst="right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g5406b3e4b6_0_212"/>
          <p:cNvPicPr preferRelativeResize="0"/>
          <p:nvPr/>
        </p:nvPicPr>
        <p:blipFill>
          <a:blip r:embed="rId3">
            <a:alphaModFix/>
          </a:blip>
          <a:stretch>
            <a:fillRect/>
          </a:stretch>
        </p:blipFill>
        <p:spPr>
          <a:xfrm>
            <a:off x="1314325" y="873700"/>
            <a:ext cx="945361" cy="2957750"/>
          </a:xfrm>
          <a:prstGeom prst="rect">
            <a:avLst/>
          </a:prstGeom>
          <a:noFill/>
          <a:ln>
            <a:noFill/>
          </a:ln>
        </p:spPr>
      </p:pic>
      <p:sp>
        <p:nvSpPr>
          <p:cNvPr id="398" name="Google Shape;398;g5406b3e4b6_0_212"/>
          <p:cNvSpPr txBox="1"/>
          <p:nvPr/>
        </p:nvSpPr>
        <p:spPr>
          <a:xfrm>
            <a:off x="1219200" y="3733800"/>
            <a:ext cx="6546300" cy="5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u="sng">
                <a:solidFill>
                  <a:schemeClr val="hlink"/>
                </a:solidFill>
                <a:hlinkClick r:id="rId4"/>
              </a:rPr>
              <a:t>https://docs.aws.amazon.com/code-samples/latest/catalog/code-catalog-python-example_code-rekognition.html</a:t>
            </a:r>
            <a:r>
              <a:rPr lang="en-US" sz="1800"/>
              <a:t> </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9ed80d3280_0_7"/>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Usage Example</a:t>
            </a:r>
            <a:endParaRPr/>
          </a:p>
        </p:txBody>
      </p:sp>
      <p:sp>
        <p:nvSpPr>
          <p:cNvPr id="404" name="Google Shape;404;g9ed80d3280_0_7"/>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05" name="Google Shape;405;g9ed80d3280_0_7"/>
          <p:cNvPicPr preferRelativeResize="0"/>
          <p:nvPr/>
        </p:nvPicPr>
        <p:blipFill>
          <a:blip r:embed="rId3">
            <a:alphaModFix/>
          </a:blip>
          <a:stretch>
            <a:fillRect/>
          </a:stretch>
        </p:blipFill>
        <p:spPr>
          <a:xfrm>
            <a:off x="1138625" y="854100"/>
            <a:ext cx="6818425" cy="35068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9f38e92a32_0_5"/>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600"/>
              <a:buNone/>
            </a:pPr>
            <a:r>
              <a:rPr lang="en-US">
                <a:solidFill>
                  <a:schemeClr val="lt1"/>
                </a:solidFill>
              </a:rPr>
              <a:t>Usage Example</a:t>
            </a:r>
            <a:endParaRPr/>
          </a:p>
        </p:txBody>
      </p:sp>
      <p:sp>
        <p:nvSpPr>
          <p:cNvPr id="411" name="Google Shape;411;g9f38e92a32_0_5"/>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12" name="Google Shape;412;g9f38e92a32_0_5"/>
          <p:cNvPicPr preferRelativeResize="0"/>
          <p:nvPr/>
        </p:nvPicPr>
        <p:blipFill>
          <a:blip r:embed="rId3">
            <a:alphaModFix/>
          </a:blip>
          <a:stretch>
            <a:fillRect/>
          </a:stretch>
        </p:blipFill>
        <p:spPr>
          <a:xfrm>
            <a:off x="1183325" y="833575"/>
            <a:ext cx="6773724" cy="35371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9f38e92a32_0_12"/>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3600"/>
              <a:buNone/>
            </a:pPr>
            <a:r>
              <a:rPr lang="en-US">
                <a:solidFill>
                  <a:schemeClr val="lt1"/>
                </a:solidFill>
              </a:rPr>
              <a:t>Usage Example</a:t>
            </a:r>
            <a:endParaRPr/>
          </a:p>
        </p:txBody>
      </p:sp>
      <p:sp>
        <p:nvSpPr>
          <p:cNvPr id="418" name="Google Shape;418;g9f38e92a32_0_12"/>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419" name="Google Shape;419;g9f38e92a32_0_12"/>
          <p:cNvPicPr preferRelativeResize="0"/>
          <p:nvPr/>
        </p:nvPicPr>
        <p:blipFill>
          <a:blip r:embed="rId3">
            <a:alphaModFix/>
          </a:blip>
          <a:stretch>
            <a:fillRect/>
          </a:stretch>
        </p:blipFill>
        <p:spPr>
          <a:xfrm>
            <a:off x="1175250" y="833550"/>
            <a:ext cx="6796451" cy="3542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5406b3e4b6_0_229"/>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Image Moderation</a:t>
            </a:r>
            <a:endParaRPr/>
          </a:p>
        </p:txBody>
      </p:sp>
      <p:sp>
        <p:nvSpPr>
          <p:cNvPr id="425" name="Google Shape;425;g5406b3e4b6_0_229"/>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440"/>
              </a:spcBef>
              <a:spcAft>
                <a:spcPts val="0"/>
              </a:spcAft>
              <a:buSzPts val="2000"/>
              <a:buChar char="•"/>
            </a:pPr>
            <a:r>
              <a:rPr lang="en-US" sz="2000"/>
              <a:t>Detect images with explicit or suggestive adult content </a:t>
            </a:r>
            <a:endParaRPr sz="2000"/>
          </a:p>
          <a:p>
            <a:pPr indent="-355600" lvl="0" marL="457200" rtl="0" algn="l">
              <a:lnSpc>
                <a:spcPct val="100000"/>
              </a:lnSpc>
              <a:spcBef>
                <a:spcPts val="0"/>
              </a:spcBef>
              <a:spcAft>
                <a:spcPts val="0"/>
              </a:spcAft>
              <a:buSzPts val="2000"/>
              <a:buChar char="•"/>
            </a:pPr>
            <a:r>
              <a:rPr lang="en-US" sz="2000"/>
              <a:t>Automate and optimize manual review processes </a:t>
            </a:r>
            <a:endParaRPr sz="2000"/>
          </a:p>
          <a:p>
            <a:pPr indent="-355600" lvl="0" marL="457200" rtl="0" algn="l">
              <a:lnSpc>
                <a:spcPct val="100000"/>
              </a:lnSpc>
              <a:spcBef>
                <a:spcPts val="0"/>
              </a:spcBef>
              <a:spcAft>
                <a:spcPts val="0"/>
              </a:spcAft>
              <a:buSzPts val="2000"/>
              <a:buChar char="•"/>
            </a:pPr>
            <a:r>
              <a:rPr lang="en-US" sz="2000"/>
              <a:t>Hierarchical taxonomy provides greater control for geo-sensitive content</a:t>
            </a:r>
            <a:endParaRPr sz="2000"/>
          </a:p>
          <a:p>
            <a:pPr indent="0" lvl="0" marL="0" rtl="0" algn="l">
              <a:lnSpc>
                <a:spcPct val="100000"/>
              </a:lnSpc>
              <a:spcBef>
                <a:spcPts val="440"/>
              </a:spcBef>
              <a:spcAft>
                <a:spcPts val="0"/>
              </a:spcAft>
              <a:buNone/>
            </a:pPr>
            <a:r>
              <a:t/>
            </a:r>
            <a:endParaRPr sz="2000"/>
          </a:p>
        </p:txBody>
      </p:sp>
      <p:sp>
        <p:nvSpPr>
          <p:cNvPr id="426" name="Google Shape;426;g5406b3e4b6_0_229"/>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427" name="Google Shape;427;g5406b3e4b6_0_229"/>
          <p:cNvPicPr preferRelativeResize="0"/>
          <p:nvPr/>
        </p:nvPicPr>
        <p:blipFill>
          <a:blip r:embed="rId3">
            <a:alphaModFix/>
          </a:blip>
          <a:stretch>
            <a:fillRect/>
          </a:stretch>
        </p:blipFill>
        <p:spPr>
          <a:xfrm>
            <a:off x="1214452" y="2390002"/>
            <a:ext cx="3276800" cy="1897724"/>
          </a:xfrm>
          <a:prstGeom prst="rect">
            <a:avLst/>
          </a:prstGeom>
          <a:noFill/>
          <a:ln>
            <a:noFill/>
          </a:ln>
        </p:spPr>
      </p:pic>
      <p:pic>
        <p:nvPicPr>
          <p:cNvPr id="428" name="Google Shape;428;g5406b3e4b6_0_229"/>
          <p:cNvPicPr preferRelativeResize="0"/>
          <p:nvPr/>
        </p:nvPicPr>
        <p:blipFill>
          <a:blip r:embed="rId4">
            <a:alphaModFix/>
          </a:blip>
          <a:stretch>
            <a:fillRect/>
          </a:stretch>
        </p:blipFill>
        <p:spPr>
          <a:xfrm>
            <a:off x="4606225" y="2408450"/>
            <a:ext cx="3276800" cy="1897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5406b3e4b6_0_238"/>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Optimize Manual Review Process</a:t>
            </a:r>
            <a:endParaRPr/>
          </a:p>
        </p:txBody>
      </p:sp>
      <p:sp>
        <p:nvSpPr>
          <p:cNvPr id="434" name="Google Shape;434;g5406b3e4b6_0_238"/>
          <p:cNvSpPr txBox="1"/>
          <p:nvPr>
            <p:ph idx="1" type="body"/>
          </p:nvPr>
        </p:nvSpPr>
        <p:spPr>
          <a:xfrm>
            <a:off x="1147375" y="816550"/>
            <a:ext cx="6839700" cy="14808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1200"/>
              </a:spcBef>
              <a:spcAft>
                <a:spcPts val="0"/>
              </a:spcAft>
              <a:buClr>
                <a:srgbClr val="000000"/>
              </a:buClr>
              <a:buSzPts val="2100"/>
              <a:buChar char="•"/>
            </a:pPr>
            <a:r>
              <a:rPr lang="en-US" sz="2100">
                <a:solidFill>
                  <a:srgbClr val="000000"/>
                </a:solidFill>
              </a:rPr>
              <a:t>Automating the detection of inappropriate content with Rekognition</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Reducing volume of images for human curation increases review quality</a:t>
            </a:r>
            <a:endParaRPr sz="2100">
              <a:solidFill>
                <a:srgbClr val="000000"/>
              </a:solidFill>
            </a:endParaRPr>
          </a:p>
        </p:txBody>
      </p:sp>
      <p:sp>
        <p:nvSpPr>
          <p:cNvPr id="435" name="Google Shape;435;g5406b3e4b6_0_238"/>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36" name="Google Shape;436;g5406b3e4b6_0_238"/>
          <p:cNvPicPr preferRelativeResize="0"/>
          <p:nvPr/>
        </p:nvPicPr>
        <p:blipFill>
          <a:blip r:embed="rId3">
            <a:alphaModFix/>
          </a:blip>
          <a:stretch>
            <a:fillRect/>
          </a:stretch>
        </p:blipFill>
        <p:spPr>
          <a:xfrm>
            <a:off x="1233052" y="2504150"/>
            <a:ext cx="6651049" cy="18386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a994ec21d0_0_7"/>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Real-world Examples</a:t>
            </a:r>
            <a:endParaRPr/>
          </a:p>
        </p:txBody>
      </p:sp>
      <p:sp>
        <p:nvSpPr>
          <p:cNvPr id="442" name="Google Shape;442;ga994ec21d0_0_7"/>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406400" lvl="0" marL="457200" rtl="0" algn="l">
              <a:spcBef>
                <a:spcPts val="440"/>
              </a:spcBef>
              <a:spcAft>
                <a:spcPts val="0"/>
              </a:spcAft>
              <a:buClr>
                <a:srgbClr val="000000"/>
              </a:buClr>
              <a:buSzPts val="2800"/>
              <a:buChar char="•"/>
            </a:pPr>
            <a:r>
              <a:rPr lang="en-US" sz="2800">
                <a:solidFill>
                  <a:srgbClr val="000000"/>
                </a:solidFill>
              </a:rPr>
              <a:t>Law Enforcement and Public Safety</a:t>
            </a:r>
            <a:endParaRPr sz="2800">
              <a:solidFill>
                <a:srgbClr val="000000"/>
              </a:solidFill>
            </a:endParaRPr>
          </a:p>
          <a:p>
            <a:pPr indent="-406400" lvl="0" marL="457200" rtl="0" algn="l">
              <a:spcBef>
                <a:spcPts val="0"/>
              </a:spcBef>
              <a:spcAft>
                <a:spcPts val="0"/>
              </a:spcAft>
              <a:buClr>
                <a:srgbClr val="000000"/>
              </a:buClr>
              <a:buSzPts val="2800"/>
              <a:buChar char="•"/>
            </a:pPr>
            <a:r>
              <a:rPr lang="en-US" sz="2800">
                <a:solidFill>
                  <a:srgbClr val="000000"/>
                </a:solidFill>
              </a:rPr>
              <a:t>Travel and Hospitality</a:t>
            </a:r>
            <a:endParaRPr sz="2800">
              <a:solidFill>
                <a:srgbClr val="000000"/>
              </a:solidFill>
            </a:endParaRPr>
          </a:p>
          <a:p>
            <a:pPr indent="-406400" lvl="0" marL="457200" rtl="0" algn="l">
              <a:spcBef>
                <a:spcPts val="0"/>
              </a:spcBef>
              <a:spcAft>
                <a:spcPts val="0"/>
              </a:spcAft>
              <a:buClr>
                <a:srgbClr val="000000"/>
              </a:buClr>
              <a:buSzPts val="2800"/>
              <a:buChar char="•"/>
            </a:pPr>
            <a:r>
              <a:rPr lang="en-US" sz="2800">
                <a:solidFill>
                  <a:srgbClr val="000000"/>
                </a:solidFill>
              </a:rPr>
              <a:t>Digital Marketing and Advertising</a:t>
            </a:r>
            <a:endParaRPr sz="2800">
              <a:solidFill>
                <a:srgbClr val="000000"/>
              </a:solidFill>
            </a:endParaRPr>
          </a:p>
          <a:p>
            <a:pPr indent="-406400" lvl="0" marL="457200" rtl="0" algn="l">
              <a:spcBef>
                <a:spcPts val="0"/>
              </a:spcBef>
              <a:spcAft>
                <a:spcPts val="0"/>
              </a:spcAft>
              <a:buClr>
                <a:srgbClr val="000000"/>
              </a:buClr>
              <a:buSzPts val="2800"/>
              <a:buChar char="•"/>
            </a:pPr>
            <a:r>
              <a:rPr lang="en-US" sz="2800">
                <a:solidFill>
                  <a:srgbClr val="000000"/>
                </a:solidFill>
              </a:rPr>
              <a:t>Media and Entertainmen</a:t>
            </a:r>
            <a:r>
              <a:rPr lang="en-US" sz="2800">
                <a:solidFill>
                  <a:srgbClr val="000000"/>
                </a:solidFill>
              </a:rPr>
              <a:t>t</a:t>
            </a:r>
            <a:endParaRPr sz="2800">
              <a:solidFill>
                <a:srgbClr val="000000"/>
              </a:solidFill>
            </a:endParaRPr>
          </a:p>
          <a:p>
            <a:pPr indent="-406400" lvl="0" marL="457200" rtl="0" algn="l">
              <a:spcBef>
                <a:spcPts val="0"/>
              </a:spcBef>
              <a:spcAft>
                <a:spcPts val="0"/>
              </a:spcAft>
              <a:buClr>
                <a:srgbClr val="000000"/>
              </a:buClr>
              <a:buSzPts val="2800"/>
              <a:buChar char="•"/>
            </a:pPr>
            <a:r>
              <a:rPr lang="en-US" sz="2800">
                <a:solidFill>
                  <a:srgbClr val="000000"/>
                </a:solidFill>
              </a:rPr>
              <a:t>Internet of Things (IoT)</a:t>
            </a:r>
            <a:endParaRPr sz="2800">
              <a:solidFill>
                <a:srgbClr val="000000"/>
              </a:solidFill>
            </a:endParaRPr>
          </a:p>
        </p:txBody>
      </p:sp>
      <p:sp>
        <p:nvSpPr>
          <p:cNvPr id="443" name="Google Shape;443;ga994ec21d0_0_7"/>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a994ec21d0_0_14"/>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Real-world Example</a:t>
            </a:r>
            <a:endParaRPr/>
          </a:p>
        </p:txBody>
      </p:sp>
      <p:sp>
        <p:nvSpPr>
          <p:cNvPr id="449" name="Google Shape;449;ga994ec21d0_0_14"/>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900">
                <a:solidFill>
                  <a:srgbClr val="000000"/>
                </a:solidFill>
              </a:rPr>
              <a:t>Washington County Sheriff (OR)</a:t>
            </a:r>
            <a:endParaRPr b="1" sz="1900">
              <a:solidFill>
                <a:srgbClr val="000000"/>
              </a:solidFill>
            </a:endParaRPr>
          </a:p>
          <a:p>
            <a:pPr indent="0" lvl="0" marL="0" rtl="0" algn="l">
              <a:lnSpc>
                <a:spcPct val="115000"/>
              </a:lnSpc>
              <a:spcBef>
                <a:spcPts val="1200"/>
              </a:spcBef>
              <a:spcAft>
                <a:spcPts val="0"/>
              </a:spcAft>
              <a:buNone/>
            </a:pPr>
            <a:r>
              <a:rPr lang="en-US" sz="1900">
                <a:solidFill>
                  <a:srgbClr val="1155CC"/>
                </a:solidFill>
              </a:rPr>
              <a:t>To follow leads from citizens &amp; security cameras, a person spends days manually searching thousands of images</a:t>
            </a:r>
            <a:endParaRPr sz="1900">
              <a:solidFill>
                <a:srgbClr val="1155CC"/>
              </a:solidFill>
            </a:endParaRPr>
          </a:p>
          <a:p>
            <a:pPr indent="0" lvl="0" marL="0" rtl="0" algn="l">
              <a:lnSpc>
                <a:spcPct val="115000"/>
              </a:lnSpc>
              <a:spcBef>
                <a:spcPts val="1200"/>
              </a:spcBef>
              <a:spcAft>
                <a:spcPts val="0"/>
              </a:spcAft>
              <a:buNone/>
            </a:pPr>
            <a:r>
              <a:rPr lang="en-US" sz="1900">
                <a:solidFill>
                  <a:srgbClr val="38761D"/>
                </a:solidFill>
              </a:rPr>
              <a:t>A mobile and web app powered by Amazon Rekognition compares new images with photos of previous offenders:</a:t>
            </a:r>
            <a:endParaRPr sz="1900">
              <a:solidFill>
                <a:srgbClr val="38761D"/>
              </a:solidFill>
            </a:endParaRPr>
          </a:p>
          <a:p>
            <a:pPr indent="-349250" lvl="0" marL="457200" rtl="0" algn="l">
              <a:lnSpc>
                <a:spcPct val="115000"/>
              </a:lnSpc>
              <a:spcBef>
                <a:spcPts val="1200"/>
              </a:spcBef>
              <a:spcAft>
                <a:spcPts val="0"/>
              </a:spcAft>
              <a:buClr>
                <a:srgbClr val="000000"/>
              </a:buClr>
              <a:buSzPts val="1900"/>
              <a:buChar char="•"/>
            </a:pPr>
            <a:r>
              <a:rPr lang="en-US" sz="1900">
                <a:solidFill>
                  <a:srgbClr val="000000"/>
                </a:solidFill>
              </a:rPr>
              <a:t>Helps identify unknown theft suspects from security footage</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US" sz="1900">
                <a:solidFill>
                  <a:srgbClr val="000000"/>
                </a:solidFill>
              </a:rPr>
              <a:t>Provides leads by identifying possible witnesses &amp; accomplices</a:t>
            </a:r>
            <a:endParaRPr sz="1900">
              <a:solidFill>
                <a:srgbClr val="000000"/>
              </a:solidFill>
            </a:endParaRPr>
          </a:p>
          <a:p>
            <a:pPr indent="-349250" lvl="0" marL="457200" rtl="0" algn="l">
              <a:lnSpc>
                <a:spcPct val="115000"/>
              </a:lnSpc>
              <a:spcBef>
                <a:spcPts val="0"/>
              </a:spcBef>
              <a:spcAft>
                <a:spcPts val="0"/>
              </a:spcAft>
              <a:buClr>
                <a:srgbClr val="000000"/>
              </a:buClr>
              <a:buSzPts val="1900"/>
              <a:buChar char="•"/>
            </a:pPr>
            <a:r>
              <a:rPr lang="en-US" sz="1900">
                <a:solidFill>
                  <a:srgbClr val="000000"/>
                </a:solidFill>
              </a:rPr>
              <a:t>Identifies persons of interest who do not have identification</a:t>
            </a:r>
            <a:endParaRPr sz="1900">
              <a:solidFill>
                <a:srgbClr val="000000"/>
              </a:solidFill>
            </a:endParaRPr>
          </a:p>
        </p:txBody>
      </p:sp>
      <p:sp>
        <p:nvSpPr>
          <p:cNvPr id="450" name="Google Shape;450;ga994ec21d0_0_1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ab180f3547_0_6"/>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456" name="Google Shape;456;gab180f3547_0_6"/>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ctr">
              <a:spcBef>
                <a:spcPts val="440"/>
              </a:spcBef>
              <a:spcAft>
                <a:spcPts val="0"/>
              </a:spcAft>
              <a:buNone/>
            </a:pPr>
            <a:r>
              <a:rPr lang="en-US" sz="10200"/>
              <a:t>End of </a:t>
            </a:r>
            <a:endParaRPr sz="10200"/>
          </a:p>
          <a:p>
            <a:pPr indent="0" lvl="0" marL="0" rtl="0" algn="ctr">
              <a:spcBef>
                <a:spcPts val="440"/>
              </a:spcBef>
              <a:spcAft>
                <a:spcPts val="0"/>
              </a:spcAft>
              <a:buNone/>
            </a:pPr>
            <a:r>
              <a:rPr lang="en-US" sz="10200"/>
              <a:t>Session 1</a:t>
            </a:r>
            <a:endParaRPr sz="10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9f38e92a32_0_74"/>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FFFFFF"/>
              </a:buClr>
              <a:buSzPts val="3600"/>
              <a:buFont typeface="Calibri"/>
              <a:buNone/>
            </a:pPr>
            <a:r>
              <a:rPr lang="en-US"/>
              <a:t>About the Services</a:t>
            </a:r>
            <a:endParaRPr/>
          </a:p>
        </p:txBody>
      </p:sp>
      <p:sp>
        <p:nvSpPr>
          <p:cNvPr id="82" name="Google Shape;82;g9f38e92a32_0_74"/>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387350" lvl="0" marL="457200" rtl="0" algn="l">
              <a:lnSpc>
                <a:spcPct val="100000"/>
              </a:lnSpc>
              <a:spcBef>
                <a:spcPts val="700"/>
              </a:spcBef>
              <a:spcAft>
                <a:spcPts val="0"/>
              </a:spcAft>
              <a:buClr>
                <a:srgbClr val="000000"/>
              </a:buClr>
              <a:buSzPts val="2500"/>
              <a:buFont typeface="Calibri"/>
              <a:buChar char="•"/>
            </a:pPr>
            <a:r>
              <a:rPr b="1" lang="en-US" sz="2500">
                <a:solidFill>
                  <a:srgbClr val="000000"/>
                </a:solidFill>
              </a:rPr>
              <a:t>Some of the services we are going to learn in this course are new</a:t>
            </a:r>
            <a:endParaRPr b="1"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b="1" lang="en-US" sz="2500">
                <a:solidFill>
                  <a:srgbClr val="000000"/>
                </a:solidFill>
              </a:rPr>
              <a:t>Services are constantly updated, improved and extended</a:t>
            </a:r>
            <a:endParaRPr b="1"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b="1" lang="en-US" sz="2500">
                <a:solidFill>
                  <a:srgbClr val="000000"/>
                </a:solidFill>
              </a:rPr>
              <a:t>You are learning them at the right time</a:t>
            </a:r>
            <a:endParaRPr b="1"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b="1" lang="en-US" sz="2500">
                <a:solidFill>
                  <a:srgbClr val="000000"/>
                </a:solidFill>
              </a:rPr>
              <a:t>Analyze Voice, Text, Video, Image</a:t>
            </a:r>
            <a:endParaRPr b="1" sz="2500">
              <a:solidFill>
                <a:srgbClr val="000000"/>
              </a:solidFill>
            </a:endParaRPr>
          </a:p>
          <a:p>
            <a:pPr indent="-387350" lvl="0" marL="457200" rtl="0" algn="l">
              <a:lnSpc>
                <a:spcPct val="100000"/>
              </a:lnSpc>
              <a:spcBef>
                <a:spcPts val="0"/>
              </a:spcBef>
              <a:spcAft>
                <a:spcPts val="0"/>
              </a:spcAft>
              <a:buClr>
                <a:srgbClr val="000000"/>
              </a:buClr>
              <a:buSzPts val="2500"/>
              <a:buFont typeface="Calibri"/>
              <a:buChar char="•"/>
            </a:pPr>
            <a:r>
              <a:rPr b="1" lang="en-US" sz="2500">
                <a:solidFill>
                  <a:srgbClr val="000000"/>
                </a:solidFill>
              </a:rPr>
              <a:t>Natural Language, Image, Video Analysis</a:t>
            </a:r>
            <a:endParaRPr b="1" sz="2500">
              <a:solidFill>
                <a:srgbClr val="000000"/>
              </a:solidFill>
            </a:endParaRPr>
          </a:p>
        </p:txBody>
      </p:sp>
      <p:sp>
        <p:nvSpPr>
          <p:cNvPr id="83" name="Google Shape;83;g9f38e92a32_0_74"/>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5406b3e4b6_0_249"/>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SageMaker</a:t>
            </a:r>
            <a:endParaRPr/>
          </a:p>
        </p:txBody>
      </p:sp>
      <p:sp>
        <p:nvSpPr>
          <p:cNvPr id="462" name="Google Shape;462;g5406b3e4b6_0_249"/>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Clr>
                <a:srgbClr val="000000"/>
              </a:buClr>
              <a:buSzPts val="2100"/>
              <a:buChar char="•"/>
            </a:pPr>
            <a:r>
              <a:rPr lang="en-US" sz="2100">
                <a:solidFill>
                  <a:srgbClr val="000000"/>
                </a:solidFill>
              </a:rPr>
              <a:t>Amazon SageMaker is a fully managed service that provides every developer and data scientist with the ability to build, train, and deploy machine learning (ML) models quickly</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a:solidFill>
                  <a:srgbClr val="000000"/>
                </a:solidFill>
              </a:rPr>
              <a:t>SageMaker removes the heavy lifting from each step of the machine learning process to make it easier to develop high quality models</a:t>
            </a:r>
            <a:endParaRPr sz="2100">
              <a:solidFill>
                <a:srgbClr val="000000"/>
              </a:solidFill>
            </a:endParaRPr>
          </a:p>
          <a:p>
            <a:pPr indent="-361950" lvl="0" marL="457200" rtl="0" algn="l">
              <a:lnSpc>
                <a:spcPct val="115000"/>
              </a:lnSpc>
              <a:spcBef>
                <a:spcPts val="0"/>
              </a:spcBef>
              <a:spcAft>
                <a:spcPts val="0"/>
              </a:spcAft>
              <a:buClr>
                <a:srgbClr val="000000"/>
              </a:buClr>
              <a:buSzPts val="2100"/>
              <a:buChar char="•"/>
            </a:pPr>
            <a:r>
              <a:rPr lang="en-US" sz="2100" u="sng">
                <a:solidFill>
                  <a:schemeClr val="hlink"/>
                </a:solidFill>
                <a:hlinkClick r:id="rId3"/>
              </a:rPr>
              <a:t>https://aws.amazon.com/sagemaker/</a:t>
            </a:r>
            <a:r>
              <a:rPr lang="en-US" sz="2100">
                <a:solidFill>
                  <a:srgbClr val="000000"/>
                </a:solidFill>
              </a:rPr>
              <a:t> </a:t>
            </a:r>
            <a:endParaRPr sz="2100">
              <a:solidFill>
                <a:srgbClr val="000000"/>
              </a:solidFill>
            </a:endParaRPr>
          </a:p>
        </p:txBody>
      </p:sp>
      <p:sp>
        <p:nvSpPr>
          <p:cNvPr id="463" name="Google Shape;463;g5406b3e4b6_0_249"/>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ab180f3547_0_2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SageMaker</a:t>
            </a:r>
            <a:endParaRPr/>
          </a:p>
        </p:txBody>
      </p:sp>
      <p:sp>
        <p:nvSpPr>
          <p:cNvPr id="469" name="Google Shape;469;gab180f3547_0_20"/>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Clr>
                <a:srgbClr val="000000"/>
              </a:buClr>
              <a:buSzPts val="2400"/>
              <a:buFont typeface="Calibri"/>
              <a:buChar char="•"/>
            </a:pPr>
            <a:r>
              <a:rPr lang="en-US" sz="2400"/>
              <a:t>Fully managed Cloud based machine learning service </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t>Build – Jupyter Notebook development environment </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t>Train – Managed Training infrastructure</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t>Deploy – Scalable Hosting infrastructure</a:t>
            </a:r>
            <a:endParaRPr sz="2400">
              <a:solidFill>
                <a:srgbClr val="000000"/>
              </a:solidFill>
            </a:endParaRPr>
          </a:p>
        </p:txBody>
      </p:sp>
      <p:sp>
        <p:nvSpPr>
          <p:cNvPr id="470" name="Google Shape;470;gab180f3547_0_2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ab180f3547_0_27"/>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SageMaker - Build</a:t>
            </a:r>
            <a:endParaRPr/>
          </a:p>
        </p:txBody>
      </p:sp>
      <p:sp>
        <p:nvSpPr>
          <p:cNvPr id="476" name="Google Shape;476;gab180f3547_0_27"/>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200"/>
              </a:spcBef>
              <a:spcAft>
                <a:spcPts val="0"/>
              </a:spcAft>
              <a:buClr>
                <a:srgbClr val="000000"/>
              </a:buClr>
              <a:buSzPts val="2400"/>
              <a:buFont typeface="Calibri"/>
              <a:buChar char="•"/>
            </a:pPr>
            <a:r>
              <a:rPr lang="en-US" sz="2400"/>
              <a:t>Managed Jupyter Notebook Environment</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t>Extensive collection of popular Machine Learning Algorithms </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t>Pre-configured to run TensorFlow and Apache MxNet </a:t>
            </a:r>
            <a:endParaRPr sz="2400"/>
          </a:p>
          <a:p>
            <a:pPr indent="-381000" lvl="0" marL="457200" rtl="0" algn="l">
              <a:lnSpc>
                <a:spcPct val="115000"/>
              </a:lnSpc>
              <a:spcBef>
                <a:spcPts val="0"/>
              </a:spcBef>
              <a:spcAft>
                <a:spcPts val="0"/>
              </a:spcAft>
              <a:buClr>
                <a:srgbClr val="000000"/>
              </a:buClr>
              <a:buSzPts val="2400"/>
              <a:buFont typeface="Calibri"/>
              <a:buChar char="•"/>
            </a:pPr>
            <a:r>
              <a:rPr lang="en-US" sz="2400"/>
              <a:t>Bring-Your-Own Algorithm</a:t>
            </a:r>
            <a:endParaRPr sz="2400"/>
          </a:p>
        </p:txBody>
      </p:sp>
      <p:sp>
        <p:nvSpPr>
          <p:cNvPr id="477" name="Google Shape;477;gab180f3547_0_27"/>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ab180f3547_0_34"/>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SageMaker - Train</a:t>
            </a:r>
            <a:endParaRPr/>
          </a:p>
        </p:txBody>
      </p:sp>
      <p:sp>
        <p:nvSpPr>
          <p:cNvPr id="483" name="Google Shape;483;gab180f3547_0_34"/>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200"/>
              </a:spcBef>
              <a:spcAft>
                <a:spcPts val="0"/>
              </a:spcAft>
              <a:buClr>
                <a:srgbClr val="000000"/>
              </a:buClr>
              <a:buSzPts val="2400"/>
              <a:buFont typeface="Calibri"/>
              <a:buChar char="•"/>
            </a:pPr>
            <a:r>
              <a:rPr lang="en-US" sz="2400">
                <a:latin typeface="Arial"/>
                <a:ea typeface="Arial"/>
                <a:cs typeface="Arial"/>
                <a:sym typeface="Arial"/>
              </a:rPr>
              <a:t>Distribute training across one or many instances</a:t>
            </a:r>
            <a:endParaRPr sz="2400">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Calibri"/>
              <a:buChar char="•"/>
            </a:pPr>
            <a:r>
              <a:rPr lang="en-US" sz="2400">
                <a:latin typeface="Arial"/>
                <a:ea typeface="Arial"/>
                <a:cs typeface="Arial"/>
                <a:sym typeface="Arial"/>
              </a:rPr>
              <a:t>Managed model training infrastructure</a:t>
            </a:r>
            <a:endParaRPr sz="2400">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Calibri"/>
              <a:buChar char="•"/>
            </a:pPr>
            <a:r>
              <a:rPr lang="en-US" sz="2400">
                <a:latin typeface="Arial"/>
                <a:ea typeface="Arial"/>
                <a:cs typeface="Arial"/>
                <a:sym typeface="Arial"/>
              </a:rPr>
              <a:t>Scales to Petabyte datasets</a:t>
            </a:r>
            <a:r>
              <a:rPr lang="en-US" sz="1100">
                <a:latin typeface="Arial"/>
                <a:ea typeface="Arial"/>
                <a:cs typeface="Arial"/>
                <a:sym typeface="Arial"/>
              </a:rPr>
              <a:t>					</a:t>
            </a:r>
            <a:endParaRPr sz="1100">
              <a:latin typeface="Arial"/>
              <a:ea typeface="Arial"/>
              <a:cs typeface="Arial"/>
              <a:sym typeface="Arial"/>
            </a:endParaRPr>
          </a:p>
          <a:p>
            <a:pPr indent="-381000" lvl="0" marL="457200" rtl="0" algn="l">
              <a:lnSpc>
                <a:spcPct val="115000"/>
              </a:lnSpc>
              <a:spcBef>
                <a:spcPts val="0"/>
              </a:spcBef>
              <a:spcAft>
                <a:spcPts val="0"/>
              </a:spcAft>
              <a:buClr>
                <a:srgbClr val="000000"/>
              </a:buClr>
              <a:buSzPts val="2400"/>
              <a:buFont typeface="Calibri"/>
              <a:buChar char="•"/>
            </a:pPr>
            <a:r>
              <a:rPr lang="en-US" sz="2400">
                <a:latin typeface="Arial"/>
                <a:ea typeface="Arial"/>
                <a:cs typeface="Arial"/>
                <a:sym typeface="Arial"/>
              </a:rPr>
              <a:t>Compute instances for training are automatically launched and released – Stores artifacts in S3</a:t>
            </a:r>
            <a:endParaRPr sz="2400"/>
          </a:p>
        </p:txBody>
      </p:sp>
      <p:sp>
        <p:nvSpPr>
          <p:cNvPr id="484" name="Google Shape;484;gab180f3547_0_3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ab180f3547_0_13"/>
          <p:cNvSpPr txBox="1"/>
          <p:nvPr>
            <p:ph type="title"/>
          </p:nvPr>
        </p:nvSpPr>
        <p:spPr>
          <a:xfrm>
            <a:off x="1138625" y="-78825"/>
            <a:ext cx="79668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Deploy for Real-time Prediction</a:t>
            </a:r>
            <a:endParaRPr/>
          </a:p>
        </p:txBody>
      </p:sp>
      <p:sp>
        <p:nvSpPr>
          <p:cNvPr id="490" name="Google Shape;490;gab180f3547_0_13"/>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74650" lvl="0" marL="457200" rtl="0" algn="l">
              <a:lnSpc>
                <a:spcPct val="115000"/>
              </a:lnSpc>
              <a:spcBef>
                <a:spcPts val="1200"/>
              </a:spcBef>
              <a:spcAft>
                <a:spcPts val="0"/>
              </a:spcAft>
              <a:buSzPts val="2300"/>
              <a:buChar char="•"/>
            </a:pPr>
            <a:r>
              <a:rPr lang="en-US" sz="2300"/>
              <a:t>Real-time Endpoint for interactive and low-latency use-cases</a:t>
            </a:r>
            <a:endParaRPr sz="2300"/>
          </a:p>
          <a:p>
            <a:pPr indent="-374650" lvl="0" marL="457200" rtl="0" algn="l">
              <a:lnSpc>
                <a:spcPct val="115000"/>
              </a:lnSpc>
              <a:spcBef>
                <a:spcPts val="0"/>
              </a:spcBef>
              <a:spcAft>
                <a:spcPts val="0"/>
              </a:spcAft>
              <a:buSzPts val="2300"/>
              <a:buChar char="•"/>
            </a:pPr>
            <a:r>
              <a:rPr lang="en-US" sz="2300"/>
              <a:t>AutoScaling:</a:t>
            </a:r>
            <a:endParaRPr sz="2300"/>
          </a:p>
          <a:p>
            <a:pPr indent="-374650" lvl="0" marL="914400" rtl="0" algn="l">
              <a:lnSpc>
                <a:spcPct val="115000"/>
              </a:lnSpc>
              <a:spcBef>
                <a:spcPts val="0"/>
              </a:spcBef>
              <a:spcAft>
                <a:spcPts val="0"/>
              </a:spcAft>
              <a:buSzPts val="2300"/>
              <a:buChar char="•"/>
            </a:pPr>
            <a:r>
              <a:rPr lang="en-US" sz="2300"/>
              <a:t>Maintain adequate capacity</a:t>
            </a:r>
            <a:endParaRPr sz="2300"/>
          </a:p>
          <a:p>
            <a:pPr indent="-374650" lvl="0" marL="914400" rtl="0" algn="l">
              <a:lnSpc>
                <a:spcPct val="115000"/>
              </a:lnSpc>
              <a:spcBef>
                <a:spcPts val="0"/>
              </a:spcBef>
              <a:spcAft>
                <a:spcPts val="0"/>
              </a:spcAft>
              <a:buSzPts val="2300"/>
              <a:buChar char="•"/>
            </a:pPr>
            <a:r>
              <a:rPr lang="en-US" sz="2300"/>
              <a:t>Replace unhealthy instances</a:t>
            </a:r>
            <a:endParaRPr sz="2300"/>
          </a:p>
          <a:p>
            <a:pPr indent="-374650" lvl="0" marL="914400" rtl="0" algn="l">
              <a:lnSpc>
                <a:spcPct val="115000"/>
              </a:lnSpc>
              <a:spcBef>
                <a:spcPts val="0"/>
              </a:spcBef>
              <a:spcAft>
                <a:spcPts val="0"/>
              </a:spcAft>
              <a:buSzPts val="2300"/>
              <a:buChar char="•"/>
            </a:pPr>
            <a:r>
              <a:rPr lang="en-US" sz="2300"/>
              <a:t>Dynamically scale-out and scale-in based on workload </a:t>
            </a:r>
            <a:endParaRPr sz="2300"/>
          </a:p>
          <a:p>
            <a:pPr indent="0" lvl="0" marL="0" rtl="0" algn="l">
              <a:lnSpc>
                <a:spcPct val="115000"/>
              </a:lnSpc>
              <a:spcBef>
                <a:spcPts val="1200"/>
              </a:spcBef>
              <a:spcAft>
                <a:spcPts val="1200"/>
              </a:spcAft>
              <a:buNone/>
            </a:pPr>
            <a:r>
              <a:rPr lang="en-US" sz="2300" u="sng">
                <a:solidFill>
                  <a:schemeClr val="hlink"/>
                </a:solidFill>
                <a:hlinkClick r:id="rId3"/>
              </a:rPr>
              <a:t>https://docs.aws.amazon.com/sagemaker/</a:t>
            </a:r>
            <a:r>
              <a:rPr lang="en-US" sz="2300">
                <a:solidFill>
                  <a:srgbClr val="000000"/>
                </a:solidFill>
              </a:rPr>
              <a:t> </a:t>
            </a:r>
            <a:endParaRPr sz="2300">
              <a:solidFill>
                <a:srgbClr val="000000"/>
              </a:solidFill>
            </a:endParaRPr>
          </a:p>
        </p:txBody>
      </p:sp>
      <p:sp>
        <p:nvSpPr>
          <p:cNvPr id="491" name="Google Shape;491;gab180f3547_0_13"/>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ab180f3547_0_42"/>
          <p:cNvSpPr txBox="1"/>
          <p:nvPr>
            <p:ph type="title"/>
          </p:nvPr>
        </p:nvSpPr>
        <p:spPr>
          <a:xfrm>
            <a:off x="1138625" y="-78825"/>
            <a:ext cx="79668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Deploy for Batch Transformation</a:t>
            </a:r>
            <a:endParaRPr/>
          </a:p>
        </p:txBody>
      </p:sp>
      <p:sp>
        <p:nvSpPr>
          <p:cNvPr id="497" name="Google Shape;497;gab180f3547_0_42"/>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400"/>
              <a:t>Suitable for these scenarios:</a:t>
            </a:r>
            <a:endParaRPr sz="2400"/>
          </a:p>
          <a:p>
            <a:pPr indent="-381000" lvl="0" marL="457200" rtl="0" algn="l">
              <a:lnSpc>
                <a:spcPct val="115000"/>
              </a:lnSpc>
              <a:spcBef>
                <a:spcPts val="1200"/>
              </a:spcBef>
              <a:spcAft>
                <a:spcPts val="0"/>
              </a:spcAft>
              <a:buSzPts val="2400"/>
              <a:buChar char="•"/>
            </a:pPr>
            <a:r>
              <a:rPr lang="en-US" sz="2400"/>
              <a:t>Inference for your entire dataset</a:t>
            </a:r>
            <a:endParaRPr sz="2400"/>
          </a:p>
          <a:p>
            <a:pPr indent="-381000" lvl="0" marL="457200" rtl="0" algn="l">
              <a:lnSpc>
                <a:spcPct val="115000"/>
              </a:lnSpc>
              <a:spcBef>
                <a:spcPts val="0"/>
              </a:spcBef>
              <a:spcAft>
                <a:spcPts val="0"/>
              </a:spcAft>
              <a:buSzPts val="2400"/>
              <a:buChar char="•"/>
            </a:pPr>
            <a:r>
              <a:rPr lang="en-US" sz="2400"/>
              <a:t>Don’t need a persistent real-time endpoint</a:t>
            </a:r>
            <a:endParaRPr sz="2400"/>
          </a:p>
          <a:p>
            <a:pPr indent="-381000" lvl="0" marL="457200" rtl="0" algn="l">
              <a:lnSpc>
                <a:spcPct val="115000"/>
              </a:lnSpc>
              <a:spcBef>
                <a:spcPts val="0"/>
              </a:spcBef>
              <a:spcAft>
                <a:spcPts val="0"/>
              </a:spcAft>
              <a:buSzPts val="2400"/>
              <a:buChar char="•"/>
            </a:pPr>
            <a:r>
              <a:rPr lang="en-US" sz="2400"/>
              <a:t>Don’t need sub-second latency performance </a:t>
            </a:r>
            <a:endParaRPr sz="2400"/>
          </a:p>
          <a:p>
            <a:pPr indent="0" lvl="0" marL="0" rtl="0" algn="l">
              <a:lnSpc>
                <a:spcPct val="115000"/>
              </a:lnSpc>
              <a:spcBef>
                <a:spcPts val="1200"/>
              </a:spcBef>
              <a:spcAft>
                <a:spcPts val="1200"/>
              </a:spcAft>
              <a:buNone/>
            </a:pPr>
            <a:r>
              <a:rPr lang="en-US" sz="2400" u="sng">
                <a:solidFill>
                  <a:schemeClr val="hlink"/>
                </a:solidFill>
                <a:hlinkClick r:id="rId3"/>
              </a:rPr>
              <a:t>https://docs.aws.amazon.com/sagemaker/latest/dg/how-it-works-batch.html</a:t>
            </a:r>
            <a:r>
              <a:rPr lang="en-US" sz="2400">
                <a:solidFill>
                  <a:srgbClr val="000000"/>
                </a:solidFill>
              </a:rPr>
              <a:t> </a:t>
            </a:r>
            <a:endParaRPr sz="2400">
              <a:solidFill>
                <a:srgbClr val="000000"/>
              </a:solidFill>
            </a:endParaRPr>
          </a:p>
        </p:txBody>
      </p:sp>
      <p:sp>
        <p:nvSpPr>
          <p:cNvPr id="498" name="Google Shape;498;gab180f3547_0_4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ab180f3547_0_5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Instance Family</a:t>
            </a:r>
            <a:endParaRPr/>
          </a:p>
        </p:txBody>
      </p:sp>
      <p:sp>
        <p:nvSpPr>
          <p:cNvPr id="504" name="Google Shape;504;gab180f3547_0_50"/>
          <p:cNvSpPr txBox="1"/>
          <p:nvPr>
            <p:ph idx="1" type="body"/>
          </p:nvPr>
        </p:nvSpPr>
        <p:spPr>
          <a:xfrm>
            <a:off x="1147375" y="3800949"/>
            <a:ext cx="6839700" cy="5607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US" u="sng">
                <a:solidFill>
                  <a:schemeClr val="hlink"/>
                </a:solidFill>
                <a:hlinkClick r:id="rId3"/>
              </a:rPr>
              <a:t>https://aws.amazon.com/sagemaker/pricing/</a:t>
            </a:r>
            <a:r>
              <a:rPr lang="en-US"/>
              <a:t> </a:t>
            </a:r>
            <a:endParaRPr/>
          </a:p>
        </p:txBody>
      </p:sp>
      <p:sp>
        <p:nvSpPr>
          <p:cNvPr id="505" name="Google Shape;505;gab180f3547_0_5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506" name="Google Shape;506;gab180f3547_0_50"/>
          <p:cNvPicPr preferRelativeResize="0"/>
          <p:nvPr/>
        </p:nvPicPr>
        <p:blipFill>
          <a:blip r:embed="rId4">
            <a:alphaModFix/>
          </a:blip>
          <a:stretch>
            <a:fillRect/>
          </a:stretch>
        </p:blipFill>
        <p:spPr>
          <a:xfrm>
            <a:off x="1828800" y="939070"/>
            <a:ext cx="5323041" cy="28855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5406b3e4b6_0_257"/>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Useful Resources</a:t>
            </a:r>
            <a:endParaRPr/>
          </a:p>
        </p:txBody>
      </p:sp>
      <p:sp>
        <p:nvSpPr>
          <p:cNvPr id="512" name="Google Shape;512;g5406b3e4b6_0_257"/>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81000" lvl="0" marL="457200" rtl="0" algn="l">
              <a:spcBef>
                <a:spcPts val="440"/>
              </a:spcBef>
              <a:spcAft>
                <a:spcPts val="0"/>
              </a:spcAft>
              <a:buSzPts val="2400"/>
              <a:buChar char="•"/>
            </a:pPr>
            <a:r>
              <a:rPr lang="en-US" sz="2400"/>
              <a:t>There are plenty of resources out there</a:t>
            </a:r>
            <a:endParaRPr sz="2400"/>
          </a:p>
          <a:p>
            <a:pPr indent="-381000" lvl="0" marL="457200" rtl="0" algn="l">
              <a:spcBef>
                <a:spcPts val="0"/>
              </a:spcBef>
              <a:spcAft>
                <a:spcPts val="0"/>
              </a:spcAft>
              <a:buSzPts val="2400"/>
              <a:buChar char="•"/>
            </a:pPr>
            <a:r>
              <a:rPr lang="en-US" sz="2400"/>
              <a:t>Some nice presentations are here: </a:t>
            </a:r>
            <a:r>
              <a:rPr lang="en-US" sz="2400" u="sng">
                <a:solidFill>
                  <a:schemeClr val="hlink"/>
                </a:solidFill>
                <a:hlinkClick r:id="rId3"/>
              </a:rPr>
              <a:t>http://aws-reinvent-audio.s3-website.us-east-2.amazonaws.com/2019/2019_presentations.html</a:t>
            </a:r>
            <a:endParaRPr sz="2400"/>
          </a:p>
          <a:p>
            <a:pPr indent="-381000" lvl="0" marL="457200" rtl="0" algn="l">
              <a:spcBef>
                <a:spcPts val="0"/>
              </a:spcBef>
              <a:spcAft>
                <a:spcPts val="0"/>
              </a:spcAft>
              <a:buSzPts val="2400"/>
              <a:buChar char="•"/>
            </a:pPr>
            <a:r>
              <a:rPr lang="en-US" sz="2400"/>
              <a:t>Let’s check this one out:</a:t>
            </a:r>
            <a:endParaRPr sz="2400"/>
          </a:p>
          <a:p>
            <a:pPr indent="0" lvl="0" marL="457200" rtl="0" algn="l">
              <a:spcBef>
                <a:spcPts val="440"/>
              </a:spcBef>
              <a:spcAft>
                <a:spcPts val="0"/>
              </a:spcAft>
              <a:buNone/>
            </a:pPr>
            <a:r>
              <a:rPr lang="en-US" sz="2400" u="sng">
                <a:solidFill>
                  <a:schemeClr val="hlink"/>
                </a:solidFill>
                <a:hlinkClick r:id="rId4"/>
              </a:rPr>
              <a:t>https://d1.awsstatic.com/events/reinvent/2019/Amazon_SageMaker_deep_dive_A_modular_solution_for_machine_learning_AIM307.pdf</a:t>
            </a:r>
            <a:endParaRPr sz="2400"/>
          </a:p>
        </p:txBody>
      </p:sp>
      <p:sp>
        <p:nvSpPr>
          <p:cNvPr id="513" name="Google Shape;513;g5406b3e4b6_0_257"/>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5406b3e4b6_0_265"/>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Personalize</a:t>
            </a:r>
            <a:endParaRPr/>
          </a:p>
        </p:txBody>
      </p:sp>
      <p:sp>
        <p:nvSpPr>
          <p:cNvPr id="519" name="Google Shape;519;g5406b3e4b6_0_265"/>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42900" lvl="0" marL="285750" rtl="0" algn="l">
              <a:spcBef>
                <a:spcPts val="440"/>
              </a:spcBef>
              <a:spcAft>
                <a:spcPts val="0"/>
              </a:spcAft>
              <a:buClr>
                <a:srgbClr val="000000"/>
              </a:buClr>
              <a:buSzPts val="1800"/>
              <a:buChar char="•"/>
            </a:pPr>
            <a:r>
              <a:rPr lang="en-US" sz="1800">
                <a:solidFill>
                  <a:srgbClr val="000000"/>
                </a:solidFill>
              </a:rPr>
              <a:t>Personalize </a:t>
            </a:r>
            <a:r>
              <a:rPr lang="en-US" sz="1800">
                <a:solidFill>
                  <a:srgbClr val="000000"/>
                </a:solidFill>
              </a:rPr>
              <a:t>allows you to get your first recommendation engine running quickly, to deliver immediate value to your end user or business</a:t>
            </a:r>
            <a:endParaRPr sz="1800">
              <a:solidFill>
                <a:srgbClr val="000000"/>
              </a:solidFill>
            </a:endParaRPr>
          </a:p>
          <a:p>
            <a:pPr indent="-342900" lvl="0" marL="285750" rtl="0" algn="l">
              <a:spcBef>
                <a:spcPts val="0"/>
              </a:spcBef>
              <a:spcAft>
                <a:spcPts val="0"/>
              </a:spcAft>
              <a:buClr>
                <a:srgbClr val="000000"/>
              </a:buClr>
              <a:buSzPts val="1800"/>
              <a:buChar char="•"/>
            </a:pPr>
            <a:r>
              <a:rPr lang="en-US" sz="1800">
                <a:solidFill>
                  <a:srgbClr val="000000"/>
                </a:solidFill>
              </a:rPr>
              <a:t>As your understanding increases (or if you are already familiar with data science), you can take advantage of the deep capabilities of Amazon Personalize to improve your recommendations</a:t>
            </a:r>
            <a:endParaRPr sz="1800">
              <a:solidFill>
                <a:srgbClr val="000000"/>
              </a:solidFill>
            </a:endParaRPr>
          </a:p>
          <a:p>
            <a:pPr indent="-342900" lvl="0" marL="285750" rtl="0" algn="l">
              <a:spcBef>
                <a:spcPts val="0"/>
              </a:spcBef>
              <a:spcAft>
                <a:spcPts val="0"/>
              </a:spcAft>
              <a:buClr>
                <a:srgbClr val="000000"/>
              </a:buClr>
              <a:buSzPts val="1800"/>
              <a:buChar char="•"/>
            </a:pPr>
            <a:r>
              <a:rPr lang="en-US" sz="1800" u="sng">
                <a:solidFill>
                  <a:schemeClr val="hlink"/>
                </a:solidFill>
                <a:hlinkClick r:id="rId3"/>
              </a:rPr>
              <a:t>https://aws.amazon.com/blogs/machine-learning/creating-a-recommendation-engine-using-amazon-personalize/</a:t>
            </a:r>
            <a:endParaRPr sz="1800"/>
          </a:p>
          <a:p>
            <a:pPr indent="-342900" lvl="0" marL="285750" rtl="0" algn="l">
              <a:spcBef>
                <a:spcPts val="0"/>
              </a:spcBef>
              <a:spcAft>
                <a:spcPts val="0"/>
              </a:spcAft>
              <a:buClr>
                <a:srgbClr val="000000"/>
              </a:buClr>
              <a:buSzPts val="1800"/>
              <a:buChar char="•"/>
            </a:pPr>
            <a:r>
              <a:rPr lang="en-US" sz="1800" u="sng">
                <a:solidFill>
                  <a:schemeClr val="hlink"/>
                </a:solidFill>
                <a:hlinkClick r:id="rId4"/>
              </a:rPr>
              <a:t>https://d1.awsstatic.com/events/reinvent/2019/REPEAT_1_Build_a_content-recommendation_engine_with_Amazon_Personalize_AIM304-R1.pdf</a:t>
            </a:r>
            <a:r>
              <a:rPr lang="en-US" sz="1800"/>
              <a:t> </a:t>
            </a:r>
            <a:endParaRPr sz="1800"/>
          </a:p>
        </p:txBody>
      </p:sp>
      <p:sp>
        <p:nvSpPr>
          <p:cNvPr id="520" name="Google Shape;520;g5406b3e4b6_0_265"/>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5406b3e4b6_0_274"/>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CodeGuru</a:t>
            </a:r>
            <a:endParaRPr/>
          </a:p>
        </p:txBody>
      </p:sp>
      <p:sp>
        <p:nvSpPr>
          <p:cNvPr id="526" name="Google Shape;526;g5406b3e4b6_0_274"/>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368300" lvl="0" marL="285750" rtl="0" algn="l">
              <a:spcBef>
                <a:spcPts val="440"/>
              </a:spcBef>
              <a:spcAft>
                <a:spcPts val="0"/>
              </a:spcAft>
              <a:buClr>
                <a:srgbClr val="000000"/>
              </a:buClr>
              <a:buSzPts val="2200"/>
              <a:buFont typeface="Calibri"/>
              <a:buChar char="•"/>
            </a:pPr>
            <a:r>
              <a:rPr lang="en-US">
                <a:solidFill>
                  <a:srgbClr val="000000"/>
                </a:solidFill>
              </a:rPr>
              <a:t>Helps you find Find your most expensive lines of code</a:t>
            </a:r>
            <a:endParaRPr>
              <a:solidFill>
                <a:srgbClr val="000000"/>
              </a:solidFill>
            </a:endParaRPr>
          </a:p>
          <a:p>
            <a:pPr indent="-368300" lvl="0" marL="285750" rtl="0" algn="l">
              <a:spcBef>
                <a:spcPts val="0"/>
              </a:spcBef>
              <a:spcAft>
                <a:spcPts val="0"/>
              </a:spcAft>
              <a:buClr>
                <a:srgbClr val="000000"/>
              </a:buClr>
              <a:buSzPts val="2200"/>
              <a:buFont typeface="Calibri"/>
              <a:buChar char="•"/>
            </a:pPr>
            <a:r>
              <a:rPr lang="en-US">
                <a:solidFill>
                  <a:srgbClr val="000000"/>
                </a:solidFill>
              </a:rPr>
              <a:t>A developer tool powered by machine learning that provides intelligent recommendations for improving code quality and identifying an application’s most expensive lines of code. </a:t>
            </a:r>
            <a:endParaRPr>
              <a:solidFill>
                <a:srgbClr val="000000"/>
              </a:solidFill>
            </a:endParaRPr>
          </a:p>
          <a:p>
            <a:pPr indent="-368300" lvl="0" marL="285750" rtl="0" algn="l">
              <a:spcBef>
                <a:spcPts val="0"/>
              </a:spcBef>
              <a:spcAft>
                <a:spcPts val="0"/>
              </a:spcAft>
              <a:buClr>
                <a:srgbClr val="000000"/>
              </a:buClr>
              <a:buSzPts val="2200"/>
              <a:buFont typeface="Calibri"/>
              <a:buChar char="•"/>
            </a:pPr>
            <a:r>
              <a:rPr lang="en-US">
                <a:solidFill>
                  <a:srgbClr val="000000"/>
                </a:solidFill>
              </a:rPr>
              <a:t>Integrate Amazon CodeGuru into your existing software development workflow where you will experience built-in code reviews to detect and optimize the expensive lines of code to reduce costs</a:t>
            </a:r>
            <a:endParaRPr>
              <a:solidFill>
                <a:srgbClr val="000000"/>
              </a:solidFill>
            </a:endParaRPr>
          </a:p>
        </p:txBody>
      </p:sp>
      <p:sp>
        <p:nvSpPr>
          <p:cNvPr id="527" name="Google Shape;527;g5406b3e4b6_0_274"/>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5406b3e4b6_0_2"/>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Summary</a:t>
            </a:r>
            <a:endParaRPr/>
          </a:p>
        </p:txBody>
      </p:sp>
      <p:sp>
        <p:nvSpPr>
          <p:cNvPr id="89" name="Google Shape;89;g5406b3e4b6_0_2"/>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t/>
            </a:r>
            <a:endParaRPr/>
          </a:p>
        </p:txBody>
      </p:sp>
      <p:sp>
        <p:nvSpPr>
          <p:cNvPr id="90" name="Google Shape;90;g5406b3e4b6_0_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91" name="Google Shape;91;g5406b3e4b6_0_2"/>
          <p:cNvPicPr preferRelativeResize="0"/>
          <p:nvPr/>
        </p:nvPicPr>
        <p:blipFill>
          <a:blip r:embed="rId3">
            <a:alphaModFix/>
          </a:blip>
          <a:stretch>
            <a:fillRect/>
          </a:stretch>
        </p:blipFill>
        <p:spPr>
          <a:xfrm>
            <a:off x="1138625" y="814775"/>
            <a:ext cx="6839700" cy="3546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5406b3e4b6_0_282"/>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CodeGuru</a:t>
            </a:r>
            <a:endParaRPr/>
          </a:p>
        </p:txBody>
      </p:sp>
      <p:sp>
        <p:nvSpPr>
          <p:cNvPr id="533" name="Google Shape;533;g5406b3e4b6_0_282"/>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254000" lvl="0" marL="171450" rtl="0" algn="l">
              <a:lnSpc>
                <a:spcPct val="115000"/>
              </a:lnSpc>
              <a:spcBef>
                <a:spcPts val="1100"/>
              </a:spcBef>
              <a:spcAft>
                <a:spcPts val="0"/>
              </a:spcAft>
              <a:buSzPts val="2200"/>
              <a:buChar char="•"/>
            </a:pPr>
            <a:r>
              <a:rPr b="1" lang="en-US">
                <a:solidFill>
                  <a:srgbClr val="000000"/>
                </a:solidFill>
              </a:rPr>
              <a:t>Amazon CodeGuru Profiler</a:t>
            </a:r>
            <a:r>
              <a:rPr lang="en-US">
                <a:solidFill>
                  <a:srgbClr val="000000"/>
                </a:solidFill>
              </a:rPr>
              <a:t> helps developers find an application’s most expensive lines of code along with specific visualizations and recommendations on how to improve code to save money.</a:t>
            </a:r>
            <a:r>
              <a:rPr lang="en-US">
                <a:solidFill>
                  <a:srgbClr val="0000FF"/>
                </a:solidFill>
              </a:rPr>
              <a:t> </a:t>
            </a:r>
            <a:r>
              <a:rPr lang="en-US">
                <a:solidFill>
                  <a:srgbClr val="0000FF"/>
                </a:solidFill>
                <a:uFill>
                  <a:noFill/>
                </a:uFill>
                <a:hlinkClick r:id="rId3">
                  <a:extLst>
                    <a:ext uri="{A12FA001-AC4F-418D-AE19-62706E023703}">
                      <ahyp:hlinkClr val="tx"/>
                    </a:ext>
                  </a:extLst>
                </a:hlinkClick>
              </a:rPr>
              <a:t>Learn more »</a:t>
            </a:r>
            <a:endParaRPr>
              <a:solidFill>
                <a:srgbClr val="0000FF"/>
              </a:solidFill>
            </a:endParaRPr>
          </a:p>
          <a:p>
            <a:pPr indent="-254000" lvl="0" marL="171450" rtl="0" algn="l">
              <a:lnSpc>
                <a:spcPct val="115000"/>
              </a:lnSpc>
              <a:spcBef>
                <a:spcPts val="0"/>
              </a:spcBef>
              <a:spcAft>
                <a:spcPts val="0"/>
              </a:spcAft>
              <a:buSzPts val="2200"/>
              <a:buChar char="•"/>
            </a:pPr>
            <a:r>
              <a:rPr b="1" lang="en-US">
                <a:solidFill>
                  <a:srgbClr val="000000"/>
                </a:solidFill>
              </a:rPr>
              <a:t>Amazon CodeGuru Reviewer</a:t>
            </a:r>
            <a:r>
              <a:rPr lang="en-US">
                <a:solidFill>
                  <a:srgbClr val="000000"/>
                </a:solidFill>
              </a:rPr>
              <a:t> uses machine learning to identify critical issues and hard-to-find bugs during application development to improve code quality.</a:t>
            </a:r>
            <a:r>
              <a:rPr lang="en-US">
                <a:solidFill>
                  <a:srgbClr val="333333"/>
                </a:solidFill>
              </a:rPr>
              <a:t> </a:t>
            </a:r>
            <a:r>
              <a:rPr lang="en-US">
                <a:solidFill>
                  <a:srgbClr val="0000FF"/>
                </a:solidFill>
                <a:uFill>
                  <a:noFill/>
                </a:uFill>
                <a:hlinkClick r:id="rId4">
                  <a:extLst>
                    <a:ext uri="{A12FA001-AC4F-418D-AE19-62706E023703}">
                      <ahyp:hlinkClr val="tx"/>
                    </a:ext>
                  </a:extLst>
                </a:hlinkClick>
              </a:rPr>
              <a:t>Learn more »</a:t>
            </a:r>
            <a:endParaRPr>
              <a:solidFill>
                <a:srgbClr val="0000FF"/>
              </a:solidFill>
            </a:endParaRPr>
          </a:p>
          <a:p>
            <a:pPr indent="-254000" lvl="0" marL="171450" rtl="0" algn="l">
              <a:spcBef>
                <a:spcPts val="0"/>
              </a:spcBef>
              <a:spcAft>
                <a:spcPts val="0"/>
              </a:spcAft>
              <a:buClr>
                <a:srgbClr val="000000"/>
              </a:buClr>
              <a:buSzPts val="2200"/>
              <a:buChar char="•"/>
            </a:pPr>
            <a:r>
              <a:rPr lang="en-US" u="sng">
                <a:solidFill>
                  <a:schemeClr val="hlink"/>
                </a:solidFill>
                <a:hlinkClick r:id="rId5"/>
              </a:rPr>
              <a:t>https://aws.amazon.com/codeguru/</a:t>
            </a:r>
            <a:r>
              <a:rPr lang="en-US">
                <a:solidFill>
                  <a:srgbClr val="000000"/>
                </a:solidFill>
              </a:rPr>
              <a:t> </a:t>
            </a:r>
            <a:endParaRPr>
              <a:solidFill>
                <a:srgbClr val="000000"/>
              </a:solidFill>
            </a:endParaRPr>
          </a:p>
        </p:txBody>
      </p:sp>
      <p:sp>
        <p:nvSpPr>
          <p:cNvPr id="534" name="Google Shape;534;g5406b3e4b6_0_28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5406b3e4b6_0_298"/>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Fraud Detector</a:t>
            </a:r>
            <a:endParaRPr/>
          </a:p>
        </p:txBody>
      </p:sp>
      <p:sp>
        <p:nvSpPr>
          <p:cNvPr id="540" name="Google Shape;540;g5406b3e4b6_0_298"/>
          <p:cNvSpPr txBox="1"/>
          <p:nvPr>
            <p:ph idx="1" type="body"/>
          </p:nvPr>
        </p:nvSpPr>
        <p:spPr>
          <a:xfrm>
            <a:off x="1147375" y="814775"/>
            <a:ext cx="4554600" cy="24792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US" sz="2900">
                <a:solidFill>
                  <a:srgbClr val="000000"/>
                </a:solidFill>
              </a:rPr>
              <a:t>A fraud detection service that makes it easy for businesses to use machine learning to detect online fraud in real-time, at scale</a:t>
            </a:r>
            <a:endParaRPr sz="2900">
              <a:solidFill>
                <a:srgbClr val="000000"/>
              </a:solidFill>
            </a:endParaRPr>
          </a:p>
        </p:txBody>
      </p:sp>
      <p:sp>
        <p:nvSpPr>
          <p:cNvPr id="541" name="Google Shape;541;g5406b3e4b6_0_298"/>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42" name="Google Shape;542;g5406b3e4b6_0_298"/>
          <p:cNvPicPr preferRelativeResize="0"/>
          <p:nvPr/>
        </p:nvPicPr>
        <p:blipFill>
          <a:blip r:embed="rId3">
            <a:alphaModFix/>
          </a:blip>
          <a:stretch>
            <a:fillRect/>
          </a:stretch>
        </p:blipFill>
        <p:spPr>
          <a:xfrm>
            <a:off x="5854375" y="1243870"/>
            <a:ext cx="1895475" cy="1828800"/>
          </a:xfrm>
          <a:prstGeom prst="rect">
            <a:avLst/>
          </a:prstGeom>
          <a:noFill/>
          <a:ln>
            <a:noFill/>
          </a:ln>
        </p:spPr>
      </p:pic>
      <p:sp>
        <p:nvSpPr>
          <p:cNvPr id="543" name="Google Shape;543;g5406b3e4b6_0_298"/>
          <p:cNvSpPr txBox="1"/>
          <p:nvPr/>
        </p:nvSpPr>
        <p:spPr>
          <a:xfrm>
            <a:off x="1147375" y="3363200"/>
            <a:ext cx="6711000" cy="8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u="sng">
                <a:solidFill>
                  <a:schemeClr val="hlink"/>
                </a:solidFill>
                <a:hlinkClick r:id="rId4"/>
              </a:rPr>
              <a:t>https://d1.awsstatic.com/events/reinvent/2019/REPEAT_1_Build_a_fraud_detection_system_with_Amazon_SageMaker_AIM359-R1.pdf</a:t>
            </a:r>
            <a:r>
              <a:rPr lang="en-US" sz="1700"/>
              <a:t> </a:t>
            </a:r>
            <a:endParaRPr sz="17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5406b3e4b6_0_29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Fraud Detector</a:t>
            </a:r>
            <a:endParaRPr/>
          </a:p>
        </p:txBody>
      </p:sp>
      <p:sp>
        <p:nvSpPr>
          <p:cNvPr id="549" name="Google Shape;549;g5406b3e4b6_0_290"/>
          <p:cNvSpPr txBox="1"/>
          <p:nvPr>
            <p:ph idx="1" type="body"/>
          </p:nvPr>
        </p:nvSpPr>
        <p:spPr>
          <a:xfrm>
            <a:off x="1147375" y="814775"/>
            <a:ext cx="4554600" cy="35469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US" sz="2400">
                <a:solidFill>
                  <a:srgbClr val="000000"/>
                </a:solidFill>
              </a:rPr>
              <a:t>Designed to help companies detect common types of online fraud</a:t>
            </a:r>
            <a:endParaRPr sz="2400">
              <a:solidFill>
                <a:srgbClr val="000000"/>
              </a:solidFill>
            </a:endParaRPr>
          </a:p>
          <a:p>
            <a:pPr indent="-381000" lvl="0" marL="457200" rtl="0" algn="l">
              <a:spcBef>
                <a:spcPts val="440"/>
              </a:spcBef>
              <a:spcAft>
                <a:spcPts val="0"/>
              </a:spcAft>
              <a:buClr>
                <a:srgbClr val="000000"/>
              </a:buClr>
              <a:buSzPts val="2400"/>
              <a:buChar char="•"/>
            </a:pPr>
            <a:r>
              <a:rPr lang="en-US" sz="2400">
                <a:solidFill>
                  <a:srgbClr val="000000"/>
                </a:solidFill>
              </a:rPr>
              <a:t>New account fraud</a:t>
            </a:r>
            <a:endParaRPr sz="2400">
              <a:solidFill>
                <a:srgbClr val="000000"/>
              </a:solidFill>
            </a:endParaRPr>
          </a:p>
          <a:p>
            <a:pPr indent="-381000" lvl="0" marL="457200" rtl="0" algn="l">
              <a:spcBef>
                <a:spcPts val="0"/>
              </a:spcBef>
              <a:spcAft>
                <a:spcPts val="0"/>
              </a:spcAft>
              <a:buClr>
                <a:srgbClr val="000000"/>
              </a:buClr>
              <a:buSzPts val="2400"/>
              <a:buChar char="•"/>
            </a:pPr>
            <a:r>
              <a:rPr lang="en-US" sz="2400">
                <a:solidFill>
                  <a:srgbClr val="000000"/>
                </a:solidFill>
              </a:rPr>
              <a:t>Online payment fraud (coming soon)</a:t>
            </a:r>
            <a:endParaRPr sz="2400">
              <a:solidFill>
                <a:srgbClr val="000000"/>
              </a:solidFill>
            </a:endParaRPr>
          </a:p>
          <a:p>
            <a:pPr indent="-381000" lvl="0" marL="457200" rtl="0" algn="l">
              <a:spcBef>
                <a:spcPts val="0"/>
              </a:spcBef>
              <a:spcAft>
                <a:spcPts val="0"/>
              </a:spcAft>
              <a:buClr>
                <a:srgbClr val="000000"/>
              </a:buClr>
              <a:buSzPts val="2400"/>
              <a:buChar char="•"/>
            </a:pPr>
            <a:r>
              <a:rPr lang="en-US" sz="2400">
                <a:solidFill>
                  <a:srgbClr val="000000"/>
                </a:solidFill>
              </a:rPr>
              <a:t>Guest checkout fraud </a:t>
            </a:r>
            <a:endParaRPr sz="2400">
              <a:solidFill>
                <a:srgbClr val="000000"/>
              </a:solidFill>
            </a:endParaRPr>
          </a:p>
          <a:p>
            <a:pPr indent="-381000" lvl="0" marL="457200" rtl="0" algn="l">
              <a:spcBef>
                <a:spcPts val="0"/>
              </a:spcBef>
              <a:spcAft>
                <a:spcPts val="0"/>
              </a:spcAft>
              <a:buClr>
                <a:srgbClr val="000000"/>
              </a:buClr>
              <a:buSzPts val="2400"/>
              <a:buChar char="•"/>
            </a:pPr>
            <a:r>
              <a:rPr lang="en-US" sz="2400">
                <a:solidFill>
                  <a:srgbClr val="000000"/>
                </a:solidFill>
              </a:rPr>
              <a:t>“Try Before You Buy” + post-paid online service abuse</a:t>
            </a:r>
            <a:endParaRPr sz="2400">
              <a:solidFill>
                <a:srgbClr val="000000"/>
              </a:solidFill>
            </a:endParaRPr>
          </a:p>
        </p:txBody>
      </p:sp>
      <p:sp>
        <p:nvSpPr>
          <p:cNvPr id="550" name="Google Shape;550;g5406b3e4b6_0_29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1" name="Google Shape;551;g5406b3e4b6_0_290"/>
          <p:cNvPicPr preferRelativeResize="0"/>
          <p:nvPr/>
        </p:nvPicPr>
        <p:blipFill>
          <a:blip r:embed="rId3">
            <a:alphaModFix/>
          </a:blip>
          <a:stretch>
            <a:fillRect/>
          </a:stretch>
        </p:blipFill>
        <p:spPr>
          <a:xfrm>
            <a:off x="5854375" y="1243870"/>
            <a:ext cx="1895475" cy="182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5406b3e4b6_0_31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Fraud Detector .. How it Works</a:t>
            </a:r>
            <a:endParaRPr/>
          </a:p>
        </p:txBody>
      </p:sp>
      <p:sp>
        <p:nvSpPr>
          <p:cNvPr id="557" name="Google Shape;557;g5406b3e4b6_0_31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58" name="Google Shape;558;g5406b3e4b6_0_310"/>
          <p:cNvPicPr preferRelativeResize="0"/>
          <p:nvPr/>
        </p:nvPicPr>
        <p:blipFill>
          <a:blip r:embed="rId3">
            <a:alphaModFix/>
          </a:blip>
          <a:stretch>
            <a:fillRect/>
          </a:stretch>
        </p:blipFill>
        <p:spPr>
          <a:xfrm>
            <a:off x="1194075" y="1283725"/>
            <a:ext cx="6762774" cy="2399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5406b3e4b6_0_322"/>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Textract</a:t>
            </a:r>
            <a:endParaRPr/>
          </a:p>
        </p:txBody>
      </p:sp>
      <p:sp>
        <p:nvSpPr>
          <p:cNvPr id="564" name="Google Shape;564;g5406b3e4b6_0_322"/>
          <p:cNvSpPr txBox="1"/>
          <p:nvPr>
            <p:ph idx="1" type="body"/>
          </p:nvPr>
        </p:nvSpPr>
        <p:spPr>
          <a:xfrm>
            <a:off x="1147375" y="814775"/>
            <a:ext cx="6632700" cy="3546900"/>
          </a:xfrm>
          <a:prstGeom prst="rect">
            <a:avLst/>
          </a:prstGeom>
        </p:spPr>
        <p:txBody>
          <a:bodyPr anchorCtr="0" anchor="t" bIns="45700" lIns="91425" spcFirstLastPara="1" rIns="91425" wrap="square" tIns="45700">
            <a:noAutofit/>
          </a:bodyPr>
          <a:lstStyle/>
          <a:p>
            <a:pPr indent="-368300" lvl="0" marL="457200" rtl="0" algn="l">
              <a:spcBef>
                <a:spcPts val="440"/>
              </a:spcBef>
              <a:spcAft>
                <a:spcPts val="0"/>
              </a:spcAft>
              <a:buClr>
                <a:srgbClr val="000000"/>
              </a:buClr>
              <a:buSzPts val="2200"/>
              <a:buChar char="•"/>
            </a:pPr>
            <a:r>
              <a:rPr lang="en-US">
                <a:solidFill>
                  <a:srgbClr val="000000"/>
                </a:solidFill>
              </a:rPr>
              <a:t>Amazon Textract is a fully managed machine learning service that automatically extracts text and data from scanned documents that goes beyond simple optical character recognition (OCR) to identify, understand, and extract data from forms and tables</a:t>
            </a:r>
            <a:endParaRPr>
              <a:solidFill>
                <a:srgbClr val="000000"/>
              </a:solidFill>
            </a:endParaRPr>
          </a:p>
          <a:p>
            <a:pPr indent="-368300" lvl="0" marL="457200" rtl="0" algn="l">
              <a:spcBef>
                <a:spcPts val="0"/>
              </a:spcBef>
              <a:spcAft>
                <a:spcPts val="0"/>
              </a:spcAft>
              <a:buSzPts val="2200"/>
              <a:buChar char="•"/>
            </a:pPr>
            <a:r>
              <a:rPr lang="en-US" u="sng">
                <a:solidFill>
                  <a:schemeClr val="hlink"/>
                </a:solidFill>
                <a:hlinkClick r:id="rId3"/>
              </a:rPr>
              <a:t>https://aws.amazon.com/textract/</a:t>
            </a:r>
            <a:endParaRPr>
              <a:solidFill>
                <a:srgbClr val="000000"/>
              </a:solidFill>
            </a:endParaRPr>
          </a:p>
          <a:p>
            <a:pPr indent="-368300" lvl="0" marL="457200" rtl="0" algn="l">
              <a:spcBef>
                <a:spcPts val="0"/>
              </a:spcBef>
              <a:spcAft>
                <a:spcPts val="0"/>
              </a:spcAft>
              <a:buSzPts val="2200"/>
              <a:buChar char="•"/>
            </a:pPr>
            <a:r>
              <a:rPr lang="en-US" u="sng">
                <a:solidFill>
                  <a:schemeClr val="hlink"/>
                </a:solidFill>
                <a:hlinkClick r:id="rId4"/>
              </a:rPr>
              <a:t>https://d1.awsstatic.com/events/reinvent/2019/REPEAT_1_AI_document_processing_for_business_automation_AIM211-R1.pdf</a:t>
            </a:r>
            <a:r>
              <a:rPr lang="en-US">
                <a:solidFill>
                  <a:srgbClr val="000000"/>
                </a:solidFill>
              </a:rPr>
              <a:t>  </a:t>
            </a:r>
            <a:endParaRPr>
              <a:solidFill>
                <a:srgbClr val="000000"/>
              </a:solidFill>
            </a:endParaRPr>
          </a:p>
        </p:txBody>
      </p:sp>
      <p:sp>
        <p:nvSpPr>
          <p:cNvPr id="565" name="Google Shape;565;g5406b3e4b6_0_32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5406b3e4b6_0_348"/>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Textract .. How it Works</a:t>
            </a:r>
            <a:endParaRPr/>
          </a:p>
        </p:txBody>
      </p:sp>
      <p:sp>
        <p:nvSpPr>
          <p:cNvPr id="571" name="Google Shape;571;g5406b3e4b6_0_348"/>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72" name="Google Shape;572;g5406b3e4b6_0_348"/>
          <p:cNvPicPr preferRelativeResize="0"/>
          <p:nvPr/>
        </p:nvPicPr>
        <p:blipFill>
          <a:blip r:embed="rId3">
            <a:alphaModFix/>
          </a:blip>
          <a:stretch>
            <a:fillRect/>
          </a:stretch>
        </p:blipFill>
        <p:spPr>
          <a:xfrm>
            <a:off x="1219200" y="1167675"/>
            <a:ext cx="6730125" cy="24959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5406b3e4b6_0_332"/>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Forecast</a:t>
            </a:r>
            <a:endParaRPr/>
          </a:p>
        </p:txBody>
      </p:sp>
      <p:sp>
        <p:nvSpPr>
          <p:cNvPr id="578" name="Google Shape;578;g5406b3e4b6_0_332"/>
          <p:cNvSpPr txBox="1"/>
          <p:nvPr>
            <p:ph idx="1" type="body"/>
          </p:nvPr>
        </p:nvSpPr>
        <p:spPr>
          <a:xfrm>
            <a:off x="1147375" y="814775"/>
            <a:ext cx="6632700" cy="3546900"/>
          </a:xfrm>
          <a:prstGeom prst="rect">
            <a:avLst/>
          </a:prstGeom>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Clr>
                <a:srgbClr val="000000"/>
              </a:buClr>
              <a:buSzPts val="2200"/>
              <a:buChar char="•"/>
            </a:pPr>
            <a:r>
              <a:rPr lang="en-US">
                <a:solidFill>
                  <a:srgbClr val="000000"/>
                </a:solidFill>
              </a:rPr>
              <a:t>Amazon Forecast is a fully managed service that uses machine learning to deliver highly accurate forecasts</a:t>
            </a:r>
            <a:endParaRPr>
              <a:solidFill>
                <a:srgbClr val="000000"/>
              </a:solidFill>
            </a:endParaRPr>
          </a:p>
          <a:p>
            <a:pPr indent="-368300" lvl="0" marL="457200" rtl="0" algn="l">
              <a:spcBef>
                <a:spcPts val="0"/>
              </a:spcBef>
              <a:spcAft>
                <a:spcPts val="0"/>
              </a:spcAft>
              <a:buSzPts val="2200"/>
              <a:buChar char="•"/>
            </a:pPr>
            <a:r>
              <a:rPr lang="en-US" u="sng">
                <a:solidFill>
                  <a:schemeClr val="hlink"/>
                </a:solidFill>
                <a:hlinkClick r:id="rId3"/>
              </a:rPr>
              <a:t>https://aws.amazon.com/forecast/</a:t>
            </a:r>
            <a:r>
              <a:rPr lang="en-US">
                <a:solidFill>
                  <a:srgbClr val="000000"/>
                </a:solidFill>
              </a:rPr>
              <a:t> </a:t>
            </a:r>
            <a:endParaRPr>
              <a:solidFill>
                <a:srgbClr val="000000"/>
              </a:solidFill>
            </a:endParaRPr>
          </a:p>
          <a:p>
            <a:pPr indent="-368300" lvl="0" marL="457200" rtl="0" algn="l">
              <a:spcBef>
                <a:spcPts val="0"/>
              </a:spcBef>
              <a:spcAft>
                <a:spcPts val="0"/>
              </a:spcAft>
              <a:buSzPts val="2200"/>
              <a:buChar char="•"/>
            </a:pPr>
            <a:r>
              <a:rPr lang="en-US" u="sng">
                <a:solidFill>
                  <a:schemeClr val="hlink"/>
                </a:solidFill>
                <a:hlinkClick r:id="rId4"/>
              </a:rPr>
              <a:t>https://d1.awsstatic.com/events/reinvent/2019/Predict_future_business_outcomes_using_Amazon_Forecast_AIM312.pdf</a:t>
            </a:r>
            <a:r>
              <a:rPr lang="en-US">
                <a:solidFill>
                  <a:srgbClr val="000000"/>
                </a:solidFill>
              </a:rPr>
              <a:t> </a:t>
            </a:r>
            <a:endParaRPr>
              <a:solidFill>
                <a:srgbClr val="000000"/>
              </a:solidFill>
            </a:endParaRPr>
          </a:p>
          <a:p>
            <a:pPr indent="-368300" lvl="0" marL="457200" rtl="0" algn="l">
              <a:spcBef>
                <a:spcPts val="0"/>
              </a:spcBef>
              <a:spcAft>
                <a:spcPts val="0"/>
              </a:spcAft>
              <a:buClr>
                <a:srgbClr val="000000"/>
              </a:buClr>
              <a:buSzPts val="2200"/>
              <a:buChar char="•"/>
            </a:pPr>
            <a:r>
              <a:rPr lang="en-US" u="sng">
                <a:solidFill>
                  <a:schemeClr val="hlink"/>
                </a:solidFill>
                <a:hlinkClick r:id="rId5"/>
              </a:rPr>
              <a:t>https://d1.awsstatic.com/whitepapers/time-series-forecasting-principles-amazon-forecast.pdf</a:t>
            </a:r>
            <a:r>
              <a:rPr lang="en-US">
                <a:solidFill>
                  <a:srgbClr val="000000"/>
                </a:solidFill>
              </a:rPr>
              <a:t> </a:t>
            </a:r>
            <a:endParaRPr>
              <a:solidFill>
                <a:srgbClr val="000000"/>
              </a:solidFill>
            </a:endParaRPr>
          </a:p>
        </p:txBody>
      </p:sp>
      <p:sp>
        <p:nvSpPr>
          <p:cNvPr id="579" name="Google Shape;579;g5406b3e4b6_0_332"/>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5406b3e4b6_0_341"/>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Amazon Forecast .. How it Works</a:t>
            </a:r>
            <a:endParaRPr/>
          </a:p>
        </p:txBody>
      </p:sp>
      <p:sp>
        <p:nvSpPr>
          <p:cNvPr id="585" name="Google Shape;585;g5406b3e4b6_0_341"/>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86" name="Google Shape;586;g5406b3e4b6_0_341"/>
          <p:cNvPicPr preferRelativeResize="0"/>
          <p:nvPr/>
        </p:nvPicPr>
        <p:blipFill>
          <a:blip r:embed="rId3">
            <a:alphaModFix/>
          </a:blip>
          <a:stretch>
            <a:fillRect/>
          </a:stretch>
        </p:blipFill>
        <p:spPr>
          <a:xfrm>
            <a:off x="1208375" y="1091475"/>
            <a:ext cx="6744974" cy="2488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a994ec21da_0_0"/>
          <p:cNvSpPr txBox="1"/>
          <p:nvPr>
            <p:ph type="title"/>
          </p:nvPr>
        </p:nvSpPr>
        <p:spPr>
          <a:xfrm>
            <a:off x="1138620" y="-78830"/>
            <a:ext cx="7548300" cy="560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Upcoming Conference</a:t>
            </a:r>
            <a:endParaRPr/>
          </a:p>
        </p:txBody>
      </p:sp>
      <p:sp>
        <p:nvSpPr>
          <p:cNvPr id="592" name="Google Shape;592;ga994ec21da_0_0"/>
          <p:cNvSpPr txBox="1"/>
          <p:nvPr>
            <p:ph idx="1" type="body"/>
          </p:nvPr>
        </p:nvSpPr>
        <p:spPr>
          <a:xfrm>
            <a:off x="1147379" y="814771"/>
            <a:ext cx="6839700" cy="3546900"/>
          </a:xfrm>
          <a:prstGeom prst="rect">
            <a:avLst/>
          </a:prstGeom>
        </p:spPr>
        <p:txBody>
          <a:bodyPr anchorCtr="0" anchor="t" bIns="45700" lIns="91425" spcFirstLastPara="1" rIns="91425" wrap="square" tIns="45700">
            <a:noAutofit/>
          </a:bodyPr>
          <a:lstStyle/>
          <a:p>
            <a:pPr indent="0" lvl="0" marL="0" rtl="0" algn="l">
              <a:spcBef>
                <a:spcPts val="440"/>
              </a:spcBef>
              <a:spcAft>
                <a:spcPts val="0"/>
              </a:spcAft>
              <a:buNone/>
            </a:pPr>
            <a:r>
              <a:rPr lang="en-US" u="sng">
                <a:solidFill>
                  <a:schemeClr val="hlink"/>
                </a:solidFill>
                <a:hlinkClick r:id="rId3"/>
              </a:rPr>
              <a:t>https://reinvent.awsevents.com/</a:t>
            </a:r>
            <a:r>
              <a:rPr lang="en-US"/>
              <a:t> </a:t>
            </a:r>
            <a:endParaRPr/>
          </a:p>
        </p:txBody>
      </p:sp>
      <p:sp>
        <p:nvSpPr>
          <p:cNvPr id="593" name="Google Shape;593;ga994ec21da_0_0"/>
          <p:cNvSpPr txBox="1"/>
          <p:nvPr>
            <p:ph idx="12" type="sldNum"/>
          </p:nvPr>
        </p:nvSpPr>
        <p:spPr>
          <a:xfrm>
            <a:off x="8556784" y="4749851"/>
            <a:ext cx="548700" cy="3936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7ed41fda97_0_5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599" name="Google Shape;599;g7ed41fda97_0_51"/>
          <p:cNvPicPr preferRelativeResize="0"/>
          <p:nvPr/>
        </p:nvPicPr>
        <p:blipFill rotWithShape="1">
          <a:blip r:embed="rId3">
            <a:alphaModFix/>
          </a:blip>
          <a:srcRect b="0" l="0" r="0" t="0"/>
          <a:stretch/>
        </p:blipFill>
        <p:spPr>
          <a:xfrm>
            <a:off x="1804825" y="1053250"/>
            <a:ext cx="5537476" cy="3164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9ed80d3280_0_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Tr</a:t>
            </a:r>
            <a:r>
              <a:rPr lang="en-US"/>
              <a:t>anscription, Translation, and subtitles </a:t>
            </a:r>
            <a:endParaRPr/>
          </a:p>
        </p:txBody>
      </p:sp>
      <p:sp>
        <p:nvSpPr>
          <p:cNvPr id="97" name="Google Shape;97;g9ed80d3280_0_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rPr b="1" lang="en-US" sz="2400">
                <a:solidFill>
                  <a:srgbClr val="000000"/>
                </a:solidFill>
              </a:rPr>
              <a:t>Need:</a:t>
            </a:r>
            <a:r>
              <a:rPr lang="en-US" sz="2400">
                <a:solidFill>
                  <a:srgbClr val="000000"/>
                </a:solidFill>
              </a:rPr>
              <a:t> fast, accurate and affordable transcription and translation</a:t>
            </a:r>
            <a:endParaRPr sz="2400">
              <a:solidFill>
                <a:srgbClr val="000000"/>
              </a:solidFill>
            </a:endParaRPr>
          </a:p>
        </p:txBody>
      </p:sp>
      <p:sp>
        <p:nvSpPr>
          <p:cNvPr id="98" name="Google Shape;98;g9ed80d3280_0_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99" name="Google Shape;99;g9ed80d3280_0_1"/>
          <p:cNvPicPr preferRelativeResize="0"/>
          <p:nvPr/>
        </p:nvPicPr>
        <p:blipFill>
          <a:blip r:embed="rId3">
            <a:alphaModFix/>
          </a:blip>
          <a:stretch>
            <a:fillRect/>
          </a:stretch>
        </p:blipFill>
        <p:spPr>
          <a:xfrm>
            <a:off x="1147375" y="814776"/>
            <a:ext cx="6839700" cy="23709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9f38e92a32_0_29"/>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Example Use Case: Movie Subtitles</a:t>
            </a:r>
            <a:endParaRPr/>
          </a:p>
        </p:txBody>
      </p:sp>
      <p:sp>
        <p:nvSpPr>
          <p:cNvPr id="105" name="Google Shape;105;g9f38e92a32_0_29"/>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t/>
            </a:r>
            <a:endParaRPr b="1" sz="1800">
              <a:solidFill>
                <a:srgbClr val="000000"/>
              </a:solidFill>
            </a:endParaRPr>
          </a:p>
          <a:p>
            <a:pPr indent="0" lvl="0" marL="0" rtl="0" algn="l">
              <a:lnSpc>
                <a:spcPct val="115000"/>
              </a:lnSpc>
              <a:spcBef>
                <a:spcPts val="0"/>
              </a:spcBef>
              <a:spcAft>
                <a:spcPts val="0"/>
              </a:spcAft>
              <a:buNone/>
            </a:pPr>
            <a:r>
              <a:rPr lang="en-US" sz="2400">
                <a:solidFill>
                  <a:srgbClr val="000000"/>
                </a:solidFill>
              </a:rPr>
              <a:t>These tools can help you achieve a lot</a:t>
            </a:r>
            <a:r>
              <a:rPr b="1" lang="en-US" sz="2400">
                <a:solidFill>
                  <a:srgbClr val="000000"/>
                </a:solidFill>
              </a:rPr>
              <a:t> </a:t>
            </a:r>
            <a:r>
              <a:rPr lang="en-US" sz="2400">
                <a:solidFill>
                  <a:srgbClr val="000000"/>
                </a:solidFill>
              </a:rPr>
              <a:t>.. </a:t>
            </a:r>
            <a:r>
              <a:rPr b="1" lang="en-US" sz="2400">
                <a:solidFill>
                  <a:srgbClr val="000000"/>
                </a:solidFill>
              </a:rPr>
              <a:t>programmatically!</a:t>
            </a:r>
            <a:endParaRPr sz="2400">
              <a:solidFill>
                <a:srgbClr val="000000"/>
              </a:solidFill>
            </a:endParaRPr>
          </a:p>
        </p:txBody>
      </p:sp>
      <p:sp>
        <p:nvSpPr>
          <p:cNvPr id="106" name="Google Shape;106;g9f38e92a32_0_29"/>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pic>
        <p:nvPicPr>
          <p:cNvPr id="107" name="Google Shape;107;g9f38e92a32_0_29"/>
          <p:cNvPicPr preferRelativeResize="0"/>
          <p:nvPr/>
        </p:nvPicPr>
        <p:blipFill>
          <a:blip r:embed="rId3">
            <a:alphaModFix/>
          </a:blip>
          <a:stretch>
            <a:fillRect/>
          </a:stretch>
        </p:blipFill>
        <p:spPr>
          <a:xfrm>
            <a:off x="1292800" y="901175"/>
            <a:ext cx="6485650" cy="245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9f38e92a32_0_21"/>
          <p:cNvSpPr txBox="1"/>
          <p:nvPr>
            <p:ph type="title"/>
          </p:nvPr>
        </p:nvSpPr>
        <p:spPr>
          <a:xfrm>
            <a:off x="1138620" y="-78830"/>
            <a:ext cx="7548300" cy="560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3600"/>
              <a:buNone/>
            </a:pPr>
            <a:r>
              <a:rPr lang="en-US"/>
              <a:t>Amazon Transcribe</a:t>
            </a:r>
            <a:endParaRPr/>
          </a:p>
        </p:txBody>
      </p:sp>
      <p:sp>
        <p:nvSpPr>
          <p:cNvPr id="113" name="Google Shape;113;g9f38e92a32_0_21"/>
          <p:cNvSpPr txBox="1"/>
          <p:nvPr>
            <p:ph idx="1" type="body"/>
          </p:nvPr>
        </p:nvSpPr>
        <p:spPr>
          <a:xfrm>
            <a:off x="1147379" y="814771"/>
            <a:ext cx="6839700" cy="3546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700">
                <a:solidFill>
                  <a:srgbClr val="000000"/>
                </a:solidFill>
              </a:rPr>
              <a:t>“</a:t>
            </a:r>
            <a:r>
              <a:rPr i="1" lang="en-US" sz="2700">
                <a:solidFill>
                  <a:srgbClr val="000000"/>
                </a:solidFill>
              </a:rPr>
              <a:t>Audio data is virtually impossible for computers to search and analyze. Therefore, recorded speech needs to be converted to text before it can be used in applications</a:t>
            </a:r>
            <a:r>
              <a:rPr lang="en-US" sz="2700">
                <a:solidFill>
                  <a:srgbClr val="000000"/>
                </a:solidFill>
              </a:rPr>
              <a:t>”</a:t>
            </a:r>
            <a:endParaRPr sz="2700">
              <a:solidFill>
                <a:srgbClr val="000000"/>
              </a:solidFill>
            </a:endParaRPr>
          </a:p>
          <a:p>
            <a:pPr indent="0" lvl="0" marL="0" rtl="0" algn="l">
              <a:lnSpc>
                <a:spcPct val="115000"/>
              </a:lnSpc>
              <a:spcBef>
                <a:spcPts val="0"/>
              </a:spcBef>
              <a:spcAft>
                <a:spcPts val="0"/>
              </a:spcAft>
              <a:buNone/>
            </a:pPr>
            <a:r>
              <a:rPr lang="en-US" sz="2700" u="sng">
                <a:solidFill>
                  <a:schemeClr val="hlink"/>
                </a:solidFill>
                <a:hlinkClick r:id="rId3"/>
              </a:rPr>
              <a:t>https://aws.amazon.com/transcribe/</a:t>
            </a:r>
            <a:r>
              <a:rPr lang="en-US" sz="2700">
                <a:solidFill>
                  <a:srgbClr val="000000"/>
                </a:solidFill>
              </a:rPr>
              <a:t> </a:t>
            </a:r>
            <a:endParaRPr sz="2700">
              <a:solidFill>
                <a:srgbClr val="000000"/>
              </a:solidFill>
            </a:endParaRPr>
          </a:p>
        </p:txBody>
      </p:sp>
      <p:sp>
        <p:nvSpPr>
          <p:cNvPr id="114" name="Google Shape;114;g9f38e92a32_0_21"/>
          <p:cNvSpPr txBox="1"/>
          <p:nvPr>
            <p:ph idx="12" type="sldNum"/>
          </p:nvPr>
        </p:nvSpPr>
        <p:spPr>
          <a:xfrm>
            <a:off x="8556784" y="4749851"/>
            <a:ext cx="548700" cy="3936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andard_LiveLessons_201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2015-09-28T19:52:00Z</dcterms:created>
  <dc:creator>Julie Phifer</dc:creator>
</cp:coreProperties>
</file>